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6"/>
  </p:notesMasterIdLst>
  <p:handoutMasterIdLst>
    <p:handoutMasterId r:id="rId77"/>
  </p:handoutMasterIdLst>
  <p:sldIdLst>
    <p:sldId id="256" r:id="rId2"/>
    <p:sldId id="259" r:id="rId3"/>
    <p:sldId id="287" r:id="rId4"/>
    <p:sldId id="272" r:id="rId5"/>
    <p:sldId id="271" r:id="rId6"/>
    <p:sldId id="273" r:id="rId7"/>
    <p:sldId id="261" r:id="rId8"/>
    <p:sldId id="274" r:id="rId9"/>
    <p:sldId id="288" r:id="rId10"/>
    <p:sldId id="268" r:id="rId11"/>
    <p:sldId id="290" r:id="rId12"/>
    <p:sldId id="291" r:id="rId13"/>
    <p:sldId id="292" r:id="rId14"/>
    <p:sldId id="275" r:id="rId15"/>
    <p:sldId id="276" r:id="rId16"/>
    <p:sldId id="269" r:id="rId17"/>
    <p:sldId id="279" r:id="rId18"/>
    <p:sldId id="280" r:id="rId19"/>
    <p:sldId id="281" r:id="rId20"/>
    <p:sldId id="277" r:id="rId21"/>
    <p:sldId id="282" r:id="rId22"/>
    <p:sldId id="293" r:id="rId23"/>
    <p:sldId id="294" r:id="rId24"/>
    <p:sldId id="295" r:id="rId25"/>
    <p:sldId id="296" r:id="rId26"/>
    <p:sldId id="297" r:id="rId27"/>
    <p:sldId id="298" r:id="rId28"/>
    <p:sldId id="299" r:id="rId29"/>
    <p:sldId id="300" r:id="rId30"/>
    <p:sldId id="301" r:id="rId31"/>
    <p:sldId id="302" r:id="rId32"/>
    <p:sldId id="303" r:id="rId33"/>
    <p:sldId id="337" r:id="rId34"/>
    <p:sldId id="338" r:id="rId35"/>
    <p:sldId id="339" r:id="rId36"/>
    <p:sldId id="340" r:id="rId37"/>
    <p:sldId id="278" r:id="rId38"/>
    <p:sldId id="283" r:id="rId39"/>
    <p:sldId id="289" r:id="rId40"/>
    <p:sldId id="267" r:id="rId41"/>
    <p:sldId id="258" r:id="rId42"/>
    <p:sldId id="306" r:id="rId43"/>
    <p:sldId id="307" r:id="rId44"/>
    <p:sldId id="308" r:id="rId45"/>
    <p:sldId id="309" r:id="rId46"/>
    <p:sldId id="310" r:id="rId47"/>
    <p:sldId id="312" r:id="rId48"/>
    <p:sldId id="311" r:id="rId49"/>
    <p:sldId id="313" r:id="rId50"/>
    <p:sldId id="314" r:id="rId51"/>
    <p:sldId id="315" r:id="rId52"/>
    <p:sldId id="316" r:id="rId53"/>
    <p:sldId id="317" r:id="rId54"/>
    <p:sldId id="318" r:id="rId55"/>
    <p:sldId id="319" r:id="rId56"/>
    <p:sldId id="320" r:id="rId57"/>
    <p:sldId id="321" r:id="rId58"/>
    <p:sldId id="322" r:id="rId59"/>
    <p:sldId id="323" r:id="rId60"/>
    <p:sldId id="326" r:id="rId61"/>
    <p:sldId id="327" r:id="rId62"/>
    <p:sldId id="328" r:id="rId63"/>
    <p:sldId id="329" r:id="rId64"/>
    <p:sldId id="330" r:id="rId65"/>
    <p:sldId id="331" r:id="rId66"/>
    <p:sldId id="332" r:id="rId67"/>
    <p:sldId id="333" r:id="rId68"/>
    <p:sldId id="334" r:id="rId69"/>
    <p:sldId id="335" r:id="rId70"/>
    <p:sldId id="263" r:id="rId71"/>
    <p:sldId id="336" r:id="rId72"/>
    <p:sldId id="266" r:id="rId73"/>
    <p:sldId id="324" r:id="rId74"/>
    <p:sldId id="325" r:id="rId7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000000"/>
    <a:srgbClr val="996633"/>
    <a:srgbClr val="FF16B9"/>
    <a:srgbClr val="FFA10C"/>
    <a:srgbClr val="FF00FF"/>
    <a:srgbClr val="E440DB"/>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2" autoAdjust="0"/>
    <p:restoredTop sz="94660"/>
  </p:normalViewPr>
  <p:slideViewPr>
    <p:cSldViewPr>
      <p:cViewPr varScale="1">
        <p:scale>
          <a:sx n="132" d="100"/>
          <a:sy n="132" d="100"/>
        </p:scale>
        <p:origin x="-33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0.wmf"/><Relationship Id="rId4" Type="http://schemas.openxmlformats.org/officeDocument/2006/relationships/image" Target="../media/image81.emf"/><Relationship Id="rId5" Type="http://schemas.openxmlformats.org/officeDocument/2006/relationships/image" Target="../media/image82.emf"/><Relationship Id="rId1" Type="http://schemas.openxmlformats.org/officeDocument/2006/relationships/image" Target="../media/image78.emf"/><Relationship Id="rId2" Type="http://schemas.openxmlformats.org/officeDocument/2006/relationships/image" Target="../media/image7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6.emf"/><Relationship Id="rId4" Type="http://schemas.openxmlformats.org/officeDocument/2006/relationships/image" Target="../media/image87.emf"/><Relationship Id="rId5" Type="http://schemas.openxmlformats.org/officeDocument/2006/relationships/image" Target="../media/image88.emf"/><Relationship Id="rId1" Type="http://schemas.openxmlformats.org/officeDocument/2006/relationships/image" Target="../media/image84.emf"/><Relationship Id="rId2" Type="http://schemas.openxmlformats.org/officeDocument/2006/relationships/image" Target="../media/image8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image" Target="../media/image30.png"/><Relationship Id="rId2" Type="http://schemas.openxmlformats.org/officeDocument/2006/relationships/image" Target="../media/image3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emf"/><Relationship Id="rId2" Type="http://schemas.openxmlformats.org/officeDocument/2006/relationships/image" Target="../media/image7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D03400-344B-7B48-B0FB-FC46C9D33292}" type="datetimeFigureOut">
              <a:rPr kumimoji="1" lang="zh-CN" altLang="en-US" smtClean="0"/>
              <a:t>16/8/31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86D346D-C046-3F45-8BCF-75CCF7CF80B6}" type="slidenum">
              <a:rPr kumimoji="1" lang="zh-CN" altLang="en-US" smtClean="0"/>
              <a:t>‹#›</a:t>
            </a:fld>
            <a:endParaRPr kumimoji="1" lang="zh-CN" altLang="en-US"/>
          </a:p>
        </p:txBody>
      </p:sp>
    </p:spTree>
    <p:extLst>
      <p:ext uri="{BB962C8B-B14F-4D97-AF65-F5344CB8AC3E}">
        <p14:creationId xmlns:p14="http://schemas.microsoft.com/office/powerpoint/2010/main" val="10674885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299388-186B-644F-8919-B1867654233A}" type="datetimeFigureOut">
              <a:rPr kumimoji="1" lang="zh-CN" altLang="en-US" smtClean="0"/>
              <a:t>16/8/31</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070965-968F-7941-8538-27302354F6D4}" type="slidenum">
              <a:rPr kumimoji="1" lang="zh-CN" altLang="en-US" smtClean="0"/>
              <a:t>‹#›</a:t>
            </a:fld>
            <a:endParaRPr kumimoji="1" lang="zh-CN" altLang="en-US"/>
          </a:p>
        </p:txBody>
      </p:sp>
    </p:spTree>
    <p:extLst>
      <p:ext uri="{BB962C8B-B14F-4D97-AF65-F5344CB8AC3E}">
        <p14:creationId xmlns:p14="http://schemas.microsoft.com/office/powerpoint/2010/main" val="20584038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C2EF6CA-F8FA-6342-8E5D-EA9DAB3CF7BA}" type="datetime1">
              <a:rPr lang="zh-CN" altLang="en-US" smtClean="0"/>
              <a:t>16/8/31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A8D53D2-7BF4-488D-870F-7C80B367CF12}"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CBF486B-FD09-7248-8A89-2EF40AC4BEE9}" type="datetime1">
              <a:rPr lang="zh-CN" altLang="en-US" smtClean="0"/>
              <a:t>16/8/31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D914DCC-78FB-460B-B1C0-C6368359B6B1}"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0C57827-D9E9-6F44-AF58-DC922FFD6896}" type="datetime1">
              <a:rPr lang="zh-CN" altLang="en-US" smtClean="0"/>
              <a:t>16/8/31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dirty="0" smtClean="0"/>
              <a:t>数字图像处理</a:t>
            </a:r>
            <a:r>
              <a:rPr lang="en-US" altLang="zh-CN" dirty="0" smtClean="0"/>
              <a:t>-</a:t>
            </a:r>
            <a:r>
              <a:rPr lang="zh-CN" altLang="en-US" dirty="0" smtClean="0"/>
              <a:t>第</a:t>
            </a:r>
            <a:r>
              <a:rPr lang="en-US" altLang="zh-CN" dirty="0" smtClean="0"/>
              <a:t>1</a:t>
            </a:r>
            <a:r>
              <a:rPr lang="zh-CN" altLang="en-US" dirty="0" smtClean="0"/>
              <a:t>讲</a:t>
            </a:r>
            <a:endParaRPr lang="zh-CN" altLang="en-US" dirty="0"/>
          </a:p>
        </p:txBody>
      </p:sp>
      <p:sp>
        <p:nvSpPr>
          <p:cNvPr id="6" name="灯片编号占位符 5"/>
          <p:cNvSpPr>
            <a:spLocks noGrp="1"/>
          </p:cNvSpPr>
          <p:nvPr>
            <p:ph type="sldNum" sz="quarter" idx="12"/>
          </p:nvPr>
        </p:nvSpPr>
        <p:spPr/>
        <p:txBody>
          <a:bodyPr/>
          <a:lstStyle>
            <a:lvl1pPr>
              <a:defRPr/>
            </a:lvl1pPr>
          </a:lstStyle>
          <a:p>
            <a:pPr>
              <a:defRPr/>
            </a:pPr>
            <a:fld id="{095ED9BD-5919-4530-B460-D7309234D41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18DF122-3724-424D-BDEE-D7157AB1F070}" type="datetime1">
              <a:rPr lang="zh-CN" altLang="en-US" smtClean="0"/>
              <a:t>16/8/31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3CB10BE-3BDA-4653-8168-CCA7A6ACD1D5}"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E038AC1-18C3-854D-B1D7-F2DDB703E208}" type="datetime1">
              <a:rPr lang="zh-CN" altLang="en-US" smtClean="0"/>
              <a:t>16/8/31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1A94F99-9BF0-4AAC-A737-AEF972DC5DA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C1EBDCA6-2375-D94D-9F43-9D9C754796E8}" type="datetime1">
              <a:rPr lang="zh-CN" altLang="en-US" smtClean="0"/>
              <a:t>16/8/31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404ABB0-2B1D-4CA0-BC00-4A80F7F019D0}"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5A97D84-4EE3-BE44-B6D3-BF09C890EC8B}" type="datetime1">
              <a:rPr lang="zh-CN" altLang="en-US" smtClean="0"/>
              <a:t>16/8/31</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ABDA34-23F0-434E-B704-1C673B17CEA3}"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D4B4380F-05EB-D04B-9768-5F12D483B8B4}" type="datetime1">
              <a:rPr lang="zh-CN" altLang="en-US" smtClean="0"/>
              <a:t>16/8/31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dirty="0"/>
          </a:p>
        </p:txBody>
      </p:sp>
      <p:sp>
        <p:nvSpPr>
          <p:cNvPr id="5" name="灯片编号占位符 5"/>
          <p:cNvSpPr>
            <a:spLocks noGrp="1"/>
          </p:cNvSpPr>
          <p:nvPr>
            <p:ph type="sldNum" sz="quarter" idx="12"/>
          </p:nvPr>
        </p:nvSpPr>
        <p:spPr/>
        <p:txBody>
          <a:bodyPr/>
          <a:lstStyle>
            <a:lvl1pPr>
              <a:defRPr/>
            </a:lvl1pPr>
          </a:lstStyle>
          <a:p>
            <a:pPr>
              <a:defRPr/>
            </a:pPr>
            <a:fld id="{C31C9F3F-9D79-4DB1-BD1C-E00DF3FE34D6}"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9D1D9AC-E8F9-7344-8BDC-B5DF1E8D27C8}" type="datetime1">
              <a:rPr lang="zh-CN" altLang="en-US" smtClean="0"/>
              <a:t>16/8/31</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AEE19B0-8EEA-42B8-93F2-7F04AB43969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FE5C9EA-5B3F-1C4A-8BEE-D0B7900CA847}" type="datetime1">
              <a:rPr lang="zh-CN" altLang="en-US" smtClean="0"/>
              <a:t>16/8/31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FBC6F68-807F-4B5F-AAED-4A2BC6F3159C}"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0B01794-7F58-F74E-BCDE-6F31368E9675}" type="datetime1">
              <a:rPr lang="zh-CN" altLang="en-US" smtClean="0"/>
              <a:t>16/8/31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370A0A3-3B05-4EBD-8AD5-C3EDC3B8E9F1}"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C87C21D2-A230-324F-BE36-80305B6E8A5B}" type="datetime1">
              <a:rPr lang="zh-CN" altLang="en-US" smtClean="0"/>
              <a:t>16/8/31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E87CC54A-62B9-4E73-B71E-38F420E9186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2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2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oleObject" Target="../embeddings/oleObject1.bin"/><Relationship Id="rId5" Type="http://schemas.openxmlformats.org/officeDocument/2006/relationships/image" Target="../media/image27.emf"/><Relationship Id="rId6" Type="http://schemas.openxmlformats.org/officeDocument/2006/relationships/oleObject" Target="../embeddings/oleObject2.bin"/><Relationship Id="rId7" Type="http://schemas.openxmlformats.org/officeDocument/2006/relationships/image" Target="../media/image2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oleObject" Target="../embeddings/oleObject3.bin"/><Relationship Id="rId5" Type="http://schemas.openxmlformats.org/officeDocument/2006/relationships/image" Target="../media/image29.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5.png"/><Relationship Id="rId13" Type="http://schemas.openxmlformats.org/officeDocument/2006/relationships/oleObject" Target="../embeddings/oleObject8.bin"/><Relationship Id="rId14" Type="http://schemas.openxmlformats.org/officeDocument/2006/relationships/image" Target="../media/image34.png"/><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image" Target="../media/image12.jpeg"/><Relationship Id="rId4" Type="http://schemas.openxmlformats.org/officeDocument/2006/relationships/oleObject" Target="../embeddings/oleObject4.bin"/><Relationship Id="rId5" Type="http://schemas.openxmlformats.org/officeDocument/2006/relationships/image" Target="../media/image30.png"/><Relationship Id="rId6" Type="http://schemas.openxmlformats.org/officeDocument/2006/relationships/oleObject" Target="../embeddings/oleObject5.bin"/><Relationship Id="rId7" Type="http://schemas.openxmlformats.org/officeDocument/2006/relationships/image" Target="../media/image31.png"/><Relationship Id="rId8" Type="http://schemas.openxmlformats.org/officeDocument/2006/relationships/oleObject" Target="../embeddings/oleObject6.bin"/><Relationship Id="rId9" Type="http://schemas.openxmlformats.org/officeDocument/2006/relationships/image" Target="../media/image32.png"/><Relationship Id="rId10"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oleObject" Target="../embeddings/oleObject9.bin"/><Relationship Id="rId5" Type="http://schemas.openxmlformats.org/officeDocument/2006/relationships/image" Target="../media/image36.png"/><Relationship Id="rId6" Type="http://schemas.openxmlformats.org/officeDocument/2006/relationships/oleObject" Target="../embeddings/oleObject10.bin"/><Relationship Id="rId7" Type="http://schemas.openxmlformats.org/officeDocument/2006/relationships/image" Target="../media/image37.png"/><Relationship Id="rId8" Type="http://schemas.openxmlformats.org/officeDocument/2006/relationships/oleObject" Target="../embeddings/oleObject11.bin"/><Relationship Id="rId9" Type="http://schemas.openxmlformats.org/officeDocument/2006/relationships/image" Target="../media/image38.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oleObject" Target="../embeddings/oleObject12.bin"/><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7.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9.xml.rels><?xml version="1.0" encoding="UTF-8" standalone="yes"?>
<Relationships xmlns="http://schemas.openxmlformats.org/package/2006/relationships"><Relationship Id="rId3" Type="http://schemas.openxmlformats.org/officeDocument/2006/relationships/hyperlink" Target="http://images.google.com/imgres?imgurl=http://www.chinacity.net/zgcs/shandong/jinan/page55/image/page63-8.jpg&amp;imgrefurl=http://www.chinacity.net/zgcs/shandong/jinan/page55/page63.htm&amp;h=136&amp;w=200&amp;sz=4&amp;tbnid=LRxMwbNypQcJ:&amp;tbnh=67&amp;tbnw=98&amp;start=142&amp;prev=/images?q=%E5%8C%BB%E5%AD%A6%E5%BD%B1%E5%83%8F&amp;start=140&amp;svnum=20&amp;hl=zh-CN&amp;lr=lang_zh-CN&amp;ie=UTF-8&amp;sa=N" TargetMode="External"/><Relationship Id="rId4" Type="http://schemas.openxmlformats.org/officeDocument/2006/relationships/image" Target="../media/image50.jpeg"/><Relationship Id="rId5" Type="http://schemas.openxmlformats.org/officeDocument/2006/relationships/hyperlink" Target="http://images.google.com/imgres?imgurl=http://www.gemedicalsystems.com/cnzh/rad/us/products/log_400pro/images/LOGIQ400PRO_03.jpg&amp;imgrefurl=http://www.gemedicalsystems.com/cnzh/rad/us/products/log_400pro/msul400.html&amp;h=208&amp;w=201&amp;sz=8&amp;tbnid=hjQXUC5wUgYJ:&amp;tbnh=99&amp;tbnw=96&amp;start=2&amp;prev=/images?q=%E8%B6%85%E5%A3%B0%E6%B3%A2%E6%88%90%E5%83%8F&amp;svnum=20&amp;hl=zh-CN&amp;lr=lang_zh-CN&amp;ie=UTF-8&amp;sa=G" TargetMode="External"/><Relationship Id="rId6" Type="http://schemas.openxmlformats.org/officeDocument/2006/relationships/image" Target="../media/image51.jpeg"/><Relationship Id="rId7" Type="http://schemas.openxmlformats.org/officeDocument/2006/relationships/hyperlink" Target="http://images.google.com/imgres?imgurl=http://www.gdaw.gov.cn/ybyy/pic/szwc4.gif&amp;imgrefurl=http://www.gdaw.gov.cn/ybyy/ybyy_sb.htm&amp;h=187&amp;w=260&amp;sz=26&amp;tbnid=eRf8mVph0NYJ:&amp;tbnh=76&amp;tbnw=105&amp;start=5&amp;prev=/images?q=X%E5%85%89%E6%88%90%E5%83%8F&amp;svnum=20&amp;hl=zh-CN&amp;lr=lang_zh-CN&amp;ie=UTF-8&amp;sa=G" TargetMode="External"/><Relationship Id="rId8" Type="http://schemas.openxmlformats.org/officeDocument/2006/relationships/image" Target="../media/image52.jpeg"/><Relationship Id="rId9" Type="http://schemas.openxmlformats.org/officeDocument/2006/relationships/image" Target="../media/image53.emf"/><Relationship Id="rId10"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png"/><Relationship Id="rId5" Type="http://schemas.openxmlformats.org/officeDocument/2006/relationships/image" Target="../media/image57.jpeg"/><Relationship Id="rId6" Type="http://schemas.openxmlformats.org/officeDocument/2006/relationships/image" Target="../media/image58.jpe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emf"/><Relationship Id="rId5"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oleObject" Target="../embeddings/oleObject13.bin"/><Relationship Id="rId5" Type="http://schemas.openxmlformats.org/officeDocument/2006/relationships/image" Target="../media/image66.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 Id="rId3"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oleObject" Target="../embeddings/oleObject14.bin"/><Relationship Id="rId5" Type="http://schemas.openxmlformats.org/officeDocument/2006/relationships/image" Target="../media/image69.emf"/><Relationship Id="rId6" Type="http://schemas.openxmlformats.org/officeDocument/2006/relationships/oleObject" Target="../embeddings/oleObject15.bin"/><Relationship Id="rId7" Type="http://schemas.openxmlformats.org/officeDocument/2006/relationships/image" Target="../media/image70.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oleObject" Target="../embeddings/oleObject16.bin"/><Relationship Id="rId5" Type="http://schemas.openxmlformats.org/officeDocument/2006/relationships/image" Target="../media/image71.emf"/><Relationship Id="rId6" Type="http://schemas.openxmlformats.org/officeDocument/2006/relationships/oleObject" Target="../embeddings/oleObject17.bin"/><Relationship Id="rId7" Type="http://schemas.openxmlformats.org/officeDocument/2006/relationships/image" Target="../media/image72.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oleObject" Target="../embeddings/oleObject18.bin"/><Relationship Id="rId5" Type="http://schemas.openxmlformats.org/officeDocument/2006/relationships/image" Target="../media/image73.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oleObject" Target="../embeddings/oleObject19.bin"/><Relationship Id="rId5" Type="http://schemas.openxmlformats.org/officeDocument/2006/relationships/image" Target="../media/image74.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76.png"/><Relationship Id="rId5" Type="http://schemas.openxmlformats.org/officeDocument/2006/relationships/oleObject" Target="../embeddings/oleObject20.bin"/><Relationship Id="rId6" Type="http://schemas.openxmlformats.org/officeDocument/2006/relationships/image" Target="../media/image75.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oleObject" Target="../embeddings/oleObject21.bin"/><Relationship Id="rId5" Type="http://schemas.openxmlformats.org/officeDocument/2006/relationships/image" Target="../media/image77.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1" Type="http://schemas.openxmlformats.org/officeDocument/2006/relationships/image" Target="../media/image81.emf"/><Relationship Id="rId12" Type="http://schemas.openxmlformats.org/officeDocument/2006/relationships/oleObject" Target="../embeddings/oleObject26.bin"/><Relationship Id="rId13" Type="http://schemas.openxmlformats.org/officeDocument/2006/relationships/image" Target="../media/image82.emf"/><Relationship Id="rId1" Type="http://schemas.openxmlformats.org/officeDocument/2006/relationships/vmlDrawing" Target="../drawings/vmlDrawing13.vml"/><Relationship Id="rId2" Type="http://schemas.openxmlformats.org/officeDocument/2006/relationships/slideLayout" Target="../slideLayouts/slideLayout2.xml"/><Relationship Id="rId3" Type="http://schemas.openxmlformats.org/officeDocument/2006/relationships/image" Target="../media/image65.jpeg"/><Relationship Id="rId4" Type="http://schemas.openxmlformats.org/officeDocument/2006/relationships/oleObject" Target="../embeddings/oleObject22.bin"/><Relationship Id="rId5" Type="http://schemas.openxmlformats.org/officeDocument/2006/relationships/image" Target="../media/image78.emf"/><Relationship Id="rId6" Type="http://schemas.openxmlformats.org/officeDocument/2006/relationships/oleObject" Target="../embeddings/oleObject23.bin"/><Relationship Id="rId7" Type="http://schemas.openxmlformats.org/officeDocument/2006/relationships/image" Target="../media/image79.emf"/><Relationship Id="rId8" Type="http://schemas.openxmlformats.org/officeDocument/2006/relationships/oleObject" Target="../embeddings/oleObject24.bin"/><Relationship Id="rId9" Type="http://schemas.openxmlformats.org/officeDocument/2006/relationships/image" Target="../media/image80.wmf"/><Relationship Id="rId10" Type="http://schemas.openxmlformats.org/officeDocument/2006/relationships/oleObject" Target="../embeddings/oleObject25.bin"/></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oleObject" Target="../embeddings/oleObject27.bin"/><Relationship Id="rId5" Type="http://schemas.openxmlformats.org/officeDocument/2006/relationships/image" Target="../media/image83.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66.xml.rels><?xml version="1.0" encoding="UTF-8" standalone="yes"?>
<Relationships xmlns="http://schemas.openxmlformats.org/package/2006/relationships"><Relationship Id="rId11" Type="http://schemas.openxmlformats.org/officeDocument/2006/relationships/image" Target="../media/image87.emf"/><Relationship Id="rId12" Type="http://schemas.openxmlformats.org/officeDocument/2006/relationships/oleObject" Target="../embeddings/oleObject32.bin"/><Relationship Id="rId13" Type="http://schemas.openxmlformats.org/officeDocument/2006/relationships/image" Target="../media/image88.emf"/><Relationship Id="rId1" Type="http://schemas.openxmlformats.org/officeDocument/2006/relationships/vmlDrawing" Target="../drawings/vmlDrawing15.vml"/><Relationship Id="rId2" Type="http://schemas.openxmlformats.org/officeDocument/2006/relationships/slideLayout" Target="../slideLayouts/slideLayout2.xml"/><Relationship Id="rId3" Type="http://schemas.openxmlformats.org/officeDocument/2006/relationships/image" Target="../media/image65.jpeg"/><Relationship Id="rId4" Type="http://schemas.openxmlformats.org/officeDocument/2006/relationships/oleObject" Target="../embeddings/oleObject28.bin"/><Relationship Id="rId5" Type="http://schemas.openxmlformats.org/officeDocument/2006/relationships/image" Target="../media/image84.emf"/><Relationship Id="rId6" Type="http://schemas.openxmlformats.org/officeDocument/2006/relationships/oleObject" Target="../embeddings/oleObject29.bin"/><Relationship Id="rId7" Type="http://schemas.openxmlformats.org/officeDocument/2006/relationships/image" Target="../media/image85.emf"/><Relationship Id="rId8" Type="http://schemas.openxmlformats.org/officeDocument/2006/relationships/oleObject" Target="../embeddings/oleObject30.bin"/><Relationship Id="rId9" Type="http://schemas.openxmlformats.org/officeDocument/2006/relationships/image" Target="../media/image86.emf"/><Relationship Id="rId10" Type="http://schemas.openxmlformats.org/officeDocument/2006/relationships/oleObject" Target="../embeddings/oleObject31.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89.jpeg"/><Relationship Id="rId5" Type="http://schemas.openxmlformats.org/officeDocument/2006/relationships/image" Target="../media/image90.png"/><Relationship Id="rId1" Type="http://schemas.microsoft.com/office/2007/relationships/media" Target="../media/media1.avi"/><Relationship Id="rId2" Type="http://schemas.openxmlformats.org/officeDocument/2006/relationships/video" Target="../media/media1.avi"/></Relationships>
</file>

<file path=ppt/slides/_rels/slide71.xml.rels><?xml version="1.0" encoding="UTF-8" standalone="yes"?>
<Relationships xmlns="http://schemas.openxmlformats.org/package/2006/relationships"><Relationship Id="rId3" Type="http://schemas.microsoft.com/office/2007/relationships/media" Target="../media/media3.avi"/><Relationship Id="rId4" Type="http://schemas.openxmlformats.org/officeDocument/2006/relationships/video" Target="../media/media3.avi"/><Relationship Id="rId5" Type="http://schemas.openxmlformats.org/officeDocument/2006/relationships/slideLayout" Target="../slideLayouts/slideLayout4.xml"/><Relationship Id="rId6" Type="http://schemas.openxmlformats.org/officeDocument/2006/relationships/image" Target="../media/image89.jpeg"/><Relationship Id="rId7" Type="http://schemas.openxmlformats.org/officeDocument/2006/relationships/image" Target="../media/image91.png"/><Relationship Id="rId8" Type="http://schemas.openxmlformats.org/officeDocument/2006/relationships/image" Target="../media/image92.png"/><Relationship Id="rId1" Type="http://schemas.microsoft.com/office/2007/relationships/media" Target="../media/media2.avi"/><Relationship Id="rId2" Type="http://schemas.openxmlformats.org/officeDocument/2006/relationships/video" Target="../media/media2.avi"/></Relationships>
</file>

<file path=ppt/slides/_rels/slide72.xml.rels><?xml version="1.0" encoding="UTF-8" standalone="yes"?>
<Relationships xmlns="http://schemas.openxmlformats.org/package/2006/relationships"><Relationship Id="rId3" Type="http://schemas.openxmlformats.org/officeDocument/2006/relationships/image" Target="../media/image94.jpeg"/><Relationship Id="rId4" Type="http://schemas.openxmlformats.org/officeDocument/2006/relationships/oleObject" Target="../embeddings/oleObject33.bin"/><Relationship Id="rId5" Type="http://schemas.openxmlformats.org/officeDocument/2006/relationships/image" Target="../media/image93.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jpeg"/><Relationship Id="rId3" Type="http://schemas.openxmlformats.org/officeDocument/2006/relationships/image" Target="../media/image95.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jpeg"/><Relationship Id="rId3" Type="http://schemas.openxmlformats.org/officeDocument/2006/relationships/image" Target="../media/image96.wmf"/></Relationships>
</file>

<file path=ppt/slides/_rels/slide8.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gif"/><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050" name="TextBox 3"/>
          <p:cNvSpPr txBox="1">
            <a:spLocks noChangeArrowheads="1"/>
          </p:cNvSpPr>
          <p:nvPr/>
        </p:nvSpPr>
        <p:spPr bwMode="auto">
          <a:xfrm>
            <a:off x="899592" y="1700808"/>
            <a:ext cx="5286375" cy="923330"/>
          </a:xfrm>
          <a:prstGeom prst="rect">
            <a:avLst/>
          </a:prstGeom>
          <a:noFill/>
          <a:ln w="9525">
            <a:noFill/>
            <a:miter lim="800000"/>
            <a:headEnd/>
            <a:tailEnd/>
          </a:ln>
        </p:spPr>
        <p:txBody>
          <a:bodyPr>
            <a:spAutoFit/>
          </a:bodyPr>
          <a:lstStyle/>
          <a:p>
            <a:r>
              <a:rPr lang="zh-CN" altLang="en-US" sz="5400" spc="10" dirty="0" smtClean="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rPr>
              <a:t>数字图像处理</a:t>
            </a:r>
            <a:endPar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endParaRPr>
          </a:p>
        </p:txBody>
      </p:sp>
      <p:sp>
        <p:nvSpPr>
          <p:cNvPr id="2051" name="TextBox 4"/>
          <p:cNvSpPr txBox="1">
            <a:spLocks noChangeArrowheads="1"/>
          </p:cNvSpPr>
          <p:nvPr/>
        </p:nvSpPr>
        <p:spPr bwMode="auto">
          <a:xfrm>
            <a:off x="3779912" y="3212976"/>
            <a:ext cx="3456384" cy="1631216"/>
          </a:xfrm>
          <a:prstGeom prst="rect">
            <a:avLst/>
          </a:prstGeom>
          <a:noFill/>
          <a:ln w="9525">
            <a:noFill/>
            <a:miter lim="800000"/>
            <a:headEnd/>
            <a:tailEnd/>
          </a:ln>
        </p:spPr>
        <p:txBody>
          <a:bodyPr wrap="square">
            <a:spAutoFit/>
          </a:bodyPr>
          <a:lstStyle/>
          <a:p>
            <a:r>
              <a:rPr lang="zh-CN" altLang="en-US" sz="4400" dirty="0" smtClean="0">
                <a:solidFill>
                  <a:schemeClr val="bg1"/>
                </a:solidFill>
                <a:latin typeface="Weibei SC Bold"/>
                <a:ea typeface="华文隶书"/>
                <a:cs typeface="Weibei SC Bold"/>
              </a:rPr>
              <a:t>第</a:t>
            </a:r>
            <a:r>
              <a:rPr lang="en-US" altLang="zh-CN" sz="4400" dirty="0" smtClean="0">
                <a:solidFill>
                  <a:schemeClr val="bg1"/>
                </a:solidFill>
                <a:latin typeface="Weibei SC Bold"/>
                <a:ea typeface="华文隶书"/>
                <a:cs typeface="Weibei SC Bold"/>
              </a:rPr>
              <a:t>1</a:t>
            </a:r>
            <a:r>
              <a:rPr lang="zh-CN" altLang="en-US" sz="4400" dirty="0" smtClean="0">
                <a:solidFill>
                  <a:schemeClr val="bg1"/>
                </a:solidFill>
                <a:latin typeface="Weibei SC Bold"/>
                <a:ea typeface="华文隶书"/>
                <a:cs typeface="Weibei SC Bold"/>
              </a:rPr>
              <a:t>讲</a:t>
            </a:r>
            <a:endParaRPr lang="en-US" altLang="zh-CN" sz="2400" dirty="0">
              <a:solidFill>
                <a:schemeClr val="bg1"/>
              </a:solidFill>
              <a:latin typeface="Weibei SC Bold"/>
              <a:ea typeface="华文隶书"/>
              <a:cs typeface="Weibei SC Bold"/>
            </a:endParaRPr>
          </a:p>
          <a:p>
            <a:endParaRPr lang="en-US" altLang="zh-CN" sz="2800" dirty="0" smtClean="0">
              <a:solidFill>
                <a:schemeClr val="bg1"/>
              </a:solidFill>
              <a:latin typeface="Weibei SC Bold"/>
              <a:ea typeface="华文隶书"/>
              <a:cs typeface="Weibei SC Bold"/>
            </a:endParaRPr>
          </a:p>
          <a:p>
            <a:r>
              <a:rPr lang="zh-CN" altLang="en-US" sz="2800" dirty="0" smtClean="0">
                <a:solidFill>
                  <a:schemeClr val="bg1"/>
                </a:solidFill>
                <a:latin typeface="Weibei SC Bold"/>
                <a:ea typeface="华文隶书"/>
                <a:cs typeface="Weibei SC Bold"/>
              </a:rPr>
              <a:t>数字图像的</a:t>
            </a:r>
            <a:r>
              <a:rPr lang="zh-CN" altLang="en-US" sz="2400" dirty="0" smtClean="0">
                <a:solidFill>
                  <a:schemeClr val="bg1"/>
                </a:solidFill>
                <a:latin typeface="Weibei SC Bold"/>
                <a:ea typeface="华文隶书"/>
                <a:cs typeface="Weibei SC Bold"/>
              </a:rPr>
              <a:t>基本概念</a:t>
            </a:r>
            <a:endParaRPr lang="en-US" altLang="zh-CN" sz="2400" dirty="0">
              <a:solidFill>
                <a:schemeClr val="bg1"/>
              </a:solidFill>
              <a:latin typeface="Weibei SC Bold"/>
              <a:ea typeface="华文隶书"/>
              <a:cs typeface="Weibei SC Bold"/>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图像工程概述</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图像工程</a:t>
            </a:r>
            <a:r>
              <a:rPr kumimoji="1" lang="en-US" altLang="zh-CN" dirty="0" smtClean="0"/>
              <a:t>3</a:t>
            </a:r>
            <a:r>
              <a:rPr kumimoji="1" lang="zh-CN" altLang="en-US" dirty="0" smtClean="0"/>
              <a:t>层次</a:t>
            </a:r>
            <a:endParaRPr kumimoji="1" lang="en-US" altLang="zh-CN" dirty="0" smtClean="0"/>
          </a:p>
          <a:p>
            <a:pPr marL="0" indent="0" algn="ctr" defTabSz="719138">
              <a:buNone/>
            </a:pPr>
            <a:r>
              <a:rPr lang="zh-CN" altLang="zh-CN" sz="2400" dirty="0">
                <a:cs typeface="Times New Roman" charset="0"/>
              </a:rPr>
              <a:t>抽象程度和数据量上各有特点</a:t>
            </a:r>
            <a:endParaRPr lang="en-US" altLang="zh-CN" sz="2400" dirty="0">
              <a:cs typeface="Times New Roman" charset="0"/>
            </a:endParaRPr>
          </a:p>
          <a:p>
            <a:pPr marL="0" indent="0" algn="ctr" defTabSz="719138">
              <a:buNone/>
            </a:pPr>
            <a:r>
              <a:rPr lang="zh-CN" altLang="zh-CN" sz="2400" dirty="0">
                <a:cs typeface="Times New Roman" charset="0"/>
              </a:rPr>
              <a:t>操作对象和语义层次各</a:t>
            </a:r>
            <a:r>
              <a:rPr lang="zh-CN" altLang="zh-CN" sz="2400" dirty="0" smtClean="0">
                <a:cs typeface="Times New Roman" charset="0"/>
              </a:rPr>
              <a:t>不相同</a:t>
            </a:r>
            <a:endParaRPr lang="zh-CN" altLang="en-US" sz="2400" dirty="0"/>
          </a:p>
        </p:txBody>
      </p:sp>
      <p:sp>
        <p:nvSpPr>
          <p:cNvPr id="4" name="日期占位符 3"/>
          <p:cNvSpPr>
            <a:spLocks noGrp="1"/>
          </p:cNvSpPr>
          <p:nvPr>
            <p:ph type="dt" sz="half" idx="10"/>
          </p:nvPr>
        </p:nvSpPr>
        <p:spPr/>
        <p:txBody>
          <a:bodyPr/>
          <a:lstStyle/>
          <a:p>
            <a:pPr>
              <a:defRPr/>
            </a:pPr>
            <a:fld id="{39AA8EB6-0914-744F-9E8F-109F751BBE13}"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10</a:t>
            </a:fld>
            <a:endParaRPr lang="zh-CN" altLang="en-US"/>
          </a:p>
        </p:txBody>
      </p:sp>
      <p:pic>
        <p:nvPicPr>
          <p:cNvPr id="7" name="Picture 7" descr="01020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48" t="-2873" r="-1602" b="-2873"/>
          <a:stretch>
            <a:fillRect/>
          </a:stretch>
        </p:blipFill>
        <p:spPr bwMode="auto">
          <a:xfrm>
            <a:off x="720725" y="2916238"/>
            <a:ext cx="7920038" cy="3419475"/>
          </a:xfrm>
          <a:prstGeom prst="rect">
            <a:avLst/>
          </a:prstGeom>
          <a:solidFill>
            <a:schemeClr val="bg1"/>
          </a:solidFill>
          <a:ln w="12700" cmpd="sng">
            <a:solidFill>
              <a:srgbClr val="FF00FF"/>
            </a:solidFill>
            <a:miter lim="800000"/>
            <a:headEnd/>
            <a:tailEnd/>
          </a:ln>
        </p:spPr>
      </p:pic>
    </p:spTree>
    <p:extLst>
      <p:ext uri="{BB962C8B-B14F-4D97-AF65-F5344CB8AC3E}">
        <p14:creationId xmlns:p14="http://schemas.microsoft.com/office/powerpoint/2010/main" val="115115706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图像工程概述</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图像工程</a:t>
            </a:r>
            <a:r>
              <a:rPr kumimoji="1" lang="en-US" altLang="zh-CN" dirty="0" smtClean="0"/>
              <a:t>3</a:t>
            </a:r>
            <a:r>
              <a:rPr kumimoji="1" lang="zh-CN" altLang="en-US" dirty="0" smtClean="0"/>
              <a:t>层次</a:t>
            </a:r>
            <a:endParaRPr kumimoji="1" lang="en-US" altLang="zh-CN" dirty="0"/>
          </a:p>
          <a:p>
            <a:pPr lvl="1"/>
            <a:r>
              <a:rPr kumimoji="1" lang="zh-CN" altLang="en-US" dirty="0" smtClean="0"/>
              <a:t>图像处理</a:t>
            </a:r>
            <a:endParaRPr kumimoji="1" lang="en-US" altLang="zh-CN" dirty="0" smtClean="0"/>
          </a:p>
        </p:txBody>
      </p:sp>
      <p:sp>
        <p:nvSpPr>
          <p:cNvPr id="4" name="日期占位符 3"/>
          <p:cNvSpPr>
            <a:spLocks noGrp="1"/>
          </p:cNvSpPr>
          <p:nvPr>
            <p:ph type="dt" sz="half" idx="10"/>
          </p:nvPr>
        </p:nvSpPr>
        <p:spPr/>
        <p:txBody>
          <a:bodyPr/>
          <a:lstStyle/>
          <a:p>
            <a:pPr>
              <a:defRPr/>
            </a:pPr>
            <a:fld id="{39AA8EB6-0914-744F-9E8F-109F751BBE13}"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11</a:t>
            </a:fld>
            <a:endParaRPr lang="zh-CN" altLang="en-US"/>
          </a:p>
        </p:txBody>
      </p:sp>
      <p:grpSp>
        <p:nvGrpSpPr>
          <p:cNvPr id="8" name="Group 10"/>
          <p:cNvGrpSpPr>
            <a:grpSpLocks noChangeAspect="1"/>
          </p:cNvGrpSpPr>
          <p:nvPr/>
        </p:nvGrpSpPr>
        <p:grpSpPr bwMode="auto">
          <a:xfrm>
            <a:off x="914400" y="2600325"/>
            <a:ext cx="3041650" cy="2970213"/>
            <a:chOff x="0" y="0"/>
            <a:chExt cx="1916" cy="1871"/>
          </a:xfrm>
        </p:grpSpPr>
        <p:sp>
          <p:nvSpPr>
            <p:cNvPr id="9" name="AutoShape 9"/>
            <p:cNvSpPr>
              <a:spLocks noChangeAspect="1" noChangeArrowheads="1" noTextEdit="1"/>
            </p:cNvSpPr>
            <p:nvPr/>
          </p:nvSpPr>
          <p:spPr bwMode="auto">
            <a:xfrm>
              <a:off x="0" y="0"/>
              <a:ext cx="1916" cy="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10" name="Picture 11"/>
            <p:cNvPicPr>
              <a:picLocks noChangeAspect="1" noChangeArrowheads="1"/>
            </p:cNvPicPr>
            <p:nvPr/>
          </p:nvPicPr>
          <p:blipFill>
            <a:blip r:embed="rId3">
              <a:clrChange>
                <a:clrFrom>
                  <a:srgbClr val="FFFFFF"/>
                </a:clrFrom>
                <a:clrTo>
                  <a:srgbClr val="FFFFFF">
                    <a:alpha val="0"/>
                  </a:srgbClr>
                </a:clrTo>
              </a:clrChange>
              <a:lum bright="-10000" contrast="-40000"/>
              <a:extLst>
                <a:ext uri="{28A0092B-C50C-407E-A947-70E740481C1C}">
                  <a14:useLocalDpi xmlns:a14="http://schemas.microsoft.com/office/drawing/2010/main" val="0"/>
                </a:ext>
              </a:extLst>
            </a:blip>
            <a:srcRect/>
            <a:stretch>
              <a:fillRect/>
            </a:stretch>
          </p:blipFill>
          <p:spPr bwMode="auto">
            <a:xfrm>
              <a:off x="0" y="0"/>
              <a:ext cx="1925" cy="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3"/>
          <p:cNvGrpSpPr>
            <a:grpSpLocks noChangeAspect="1"/>
          </p:cNvGrpSpPr>
          <p:nvPr/>
        </p:nvGrpSpPr>
        <p:grpSpPr bwMode="auto">
          <a:xfrm>
            <a:off x="4419600" y="2676525"/>
            <a:ext cx="2965450" cy="2897188"/>
            <a:chOff x="0" y="0"/>
            <a:chExt cx="1868" cy="1825"/>
          </a:xfrm>
        </p:grpSpPr>
        <p:sp>
          <p:nvSpPr>
            <p:cNvPr id="12" name="AutoShape 12"/>
            <p:cNvSpPr>
              <a:spLocks noChangeAspect="1" noChangeArrowheads="1" noTextEdit="1"/>
            </p:cNvSpPr>
            <p:nvPr/>
          </p:nvSpPr>
          <p:spPr bwMode="auto">
            <a:xfrm>
              <a:off x="0" y="0"/>
              <a:ext cx="1868" cy="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13" name="Picture 14"/>
            <p:cNvPicPr>
              <a:picLocks noChangeAspect="1" noChangeArrowheads="1"/>
            </p:cNvPicPr>
            <p:nvPr/>
          </p:nvPicPr>
          <p:blipFill>
            <a:blip r:embed="rId4">
              <a:clrChange>
                <a:clrFrom>
                  <a:srgbClr val="FFFFFF"/>
                </a:clrFrom>
                <a:clrTo>
                  <a:srgbClr val="FFFFFF">
                    <a:alpha val="0"/>
                  </a:srgbClr>
                </a:clrTo>
              </a:clrChange>
              <a:lum bright="-10000" contrast="30000"/>
              <a:extLst>
                <a:ext uri="{28A0092B-C50C-407E-A947-70E740481C1C}">
                  <a14:useLocalDpi xmlns:a14="http://schemas.microsoft.com/office/drawing/2010/main" val="0"/>
                </a:ext>
              </a:extLst>
            </a:blip>
            <a:srcRect/>
            <a:stretch>
              <a:fillRect/>
            </a:stretch>
          </p:blipFill>
          <p:spPr bwMode="auto">
            <a:xfrm>
              <a:off x="0" y="0"/>
              <a:ext cx="1877"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335529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图像工程概述</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图像工程</a:t>
            </a:r>
            <a:r>
              <a:rPr kumimoji="1" lang="en-US" altLang="zh-CN" dirty="0" smtClean="0"/>
              <a:t>3</a:t>
            </a:r>
            <a:r>
              <a:rPr kumimoji="1" lang="zh-CN" altLang="en-US" dirty="0" smtClean="0"/>
              <a:t>层次</a:t>
            </a:r>
            <a:endParaRPr kumimoji="1" lang="en-US" altLang="zh-CN" dirty="0"/>
          </a:p>
          <a:p>
            <a:pPr lvl="1"/>
            <a:r>
              <a:rPr kumimoji="1" lang="zh-CN" altLang="en-US" dirty="0" smtClean="0"/>
              <a:t>图像分析</a:t>
            </a:r>
            <a:endParaRPr kumimoji="1" lang="en-US" altLang="zh-CN" dirty="0" smtClean="0"/>
          </a:p>
          <a:p>
            <a:pPr lvl="1"/>
            <a:endParaRPr kumimoji="1" lang="en-US" altLang="zh-CN" dirty="0" smtClean="0"/>
          </a:p>
          <a:p>
            <a:pPr lvl="1"/>
            <a:endParaRPr kumimoji="1" lang="en-US" altLang="zh-CN" dirty="0"/>
          </a:p>
          <a:p>
            <a:pPr marL="914400" lvl="2" indent="0">
              <a:buNone/>
            </a:pPr>
            <a:r>
              <a:rPr kumimoji="1" lang="zh-CN" altLang="en-US" dirty="0" smtClean="0"/>
              <a:t>椭圆：红色</a:t>
            </a:r>
            <a:endParaRPr kumimoji="1" lang="en-US" altLang="zh-CN" dirty="0" smtClean="0"/>
          </a:p>
          <a:p>
            <a:pPr marL="914400" lvl="2" indent="0">
              <a:buNone/>
            </a:pPr>
            <a:r>
              <a:rPr kumimoji="1" lang="zh-CN" altLang="en-US" dirty="0" smtClean="0"/>
              <a:t>上部：蓝色</a:t>
            </a:r>
            <a:endParaRPr kumimoji="1" lang="en-US" altLang="zh-CN" dirty="0" smtClean="0"/>
          </a:p>
          <a:p>
            <a:pPr marL="914400" lvl="2" indent="0">
              <a:buNone/>
            </a:pPr>
            <a:r>
              <a:rPr kumimoji="1" lang="zh-CN" altLang="en-US" dirty="0" smtClean="0"/>
              <a:t>下部：绿色</a:t>
            </a:r>
            <a:endParaRPr kumimoji="1" lang="en-US" altLang="zh-CN" dirty="0" smtClean="0"/>
          </a:p>
          <a:p>
            <a:pPr marL="914400" lvl="2" indent="0">
              <a:buNone/>
            </a:pPr>
            <a:r>
              <a:rPr kumimoji="1" lang="zh-CN" altLang="en-US" dirty="0" smtClean="0"/>
              <a:t>中部：几何体</a:t>
            </a:r>
            <a:endParaRPr kumimoji="1" lang="en-US" altLang="zh-CN" dirty="0" smtClean="0"/>
          </a:p>
        </p:txBody>
      </p:sp>
      <p:sp>
        <p:nvSpPr>
          <p:cNvPr id="4" name="日期占位符 3"/>
          <p:cNvSpPr>
            <a:spLocks noGrp="1"/>
          </p:cNvSpPr>
          <p:nvPr>
            <p:ph type="dt" sz="half" idx="10"/>
          </p:nvPr>
        </p:nvSpPr>
        <p:spPr/>
        <p:txBody>
          <a:bodyPr/>
          <a:lstStyle/>
          <a:p>
            <a:pPr>
              <a:defRPr/>
            </a:pPr>
            <a:fld id="{39AA8EB6-0914-744F-9E8F-109F751BBE13}"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12</a:t>
            </a:fld>
            <a:endParaRPr lang="zh-CN" altLang="en-US"/>
          </a:p>
        </p:txBody>
      </p:sp>
      <p:grpSp>
        <p:nvGrpSpPr>
          <p:cNvPr id="7" name="Group 5"/>
          <p:cNvGrpSpPr>
            <a:grpSpLocks noChangeAspect="1"/>
          </p:cNvGrpSpPr>
          <p:nvPr/>
        </p:nvGrpSpPr>
        <p:grpSpPr bwMode="auto">
          <a:xfrm>
            <a:off x="4788024" y="2636912"/>
            <a:ext cx="2965450" cy="2897188"/>
            <a:chOff x="0" y="0"/>
            <a:chExt cx="1868" cy="1825"/>
          </a:xfrm>
        </p:grpSpPr>
        <p:sp>
          <p:nvSpPr>
            <p:cNvPr id="8" name="AutoShape 6"/>
            <p:cNvSpPr>
              <a:spLocks noChangeAspect="1" noChangeArrowheads="1" noTextEdit="1"/>
            </p:cNvSpPr>
            <p:nvPr/>
          </p:nvSpPr>
          <p:spPr bwMode="auto">
            <a:xfrm>
              <a:off x="0" y="0"/>
              <a:ext cx="1868" cy="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77"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67989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图像工程概述</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图像工程</a:t>
            </a:r>
            <a:r>
              <a:rPr kumimoji="1" lang="en-US" altLang="zh-CN" dirty="0" smtClean="0"/>
              <a:t>3</a:t>
            </a:r>
            <a:r>
              <a:rPr kumimoji="1" lang="zh-CN" altLang="en-US" dirty="0" smtClean="0"/>
              <a:t>层次</a:t>
            </a:r>
            <a:endParaRPr kumimoji="1" lang="en-US" altLang="zh-CN" dirty="0"/>
          </a:p>
          <a:p>
            <a:pPr lvl="1"/>
            <a:r>
              <a:rPr kumimoji="1" lang="zh-CN" altLang="en-US" dirty="0" smtClean="0"/>
              <a:t>图像理解</a:t>
            </a:r>
            <a:endParaRPr kumimoji="1" lang="en-US" altLang="zh-CN" dirty="0" smtClean="0"/>
          </a:p>
          <a:p>
            <a:pPr marL="457200" lvl="1" indent="0">
              <a:buNone/>
            </a:pPr>
            <a:endParaRPr kumimoji="1" lang="en-US" altLang="zh-CN" dirty="0"/>
          </a:p>
          <a:p>
            <a:pPr marL="914400" lvl="2" indent="0">
              <a:buNone/>
            </a:pPr>
            <a:r>
              <a:rPr kumimoji="1" lang="zh-CN" altLang="en-US" dirty="0"/>
              <a:t>椭圆：红</a:t>
            </a:r>
            <a:r>
              <a:rPr kumimoji="1" lang="zh-CN" altLang="en-US" dirty="0" smtClean="0"/>
              <a:t>色</a:t>
            </a:r>
            <a:r>
              <a:rPr kumimoji="1" lang="en-US" altLang="zh-CN" dirty="0" smtClean="0"/>
              <a:t>			</a:t>
            </a:r>
            <a:r>
              <a:rPr kumimoji="1" lang="zh-CN" altLang="en-US" dirty="0" smtClean="0"/>
              <a:t>红色椭圆是太阳</a:t>
            </a:r>
            <a:endParaRPr kumimoji="1" lang="en-US" altLang="zh-CN" dirty="0"/>
          </a:p>
          <a:p>
            <a:pPr marL="914400" lvl="2" indent="0">
              <a:buNone/>
            </a:pPr>
            <a:r>
              <a:rPr kumimoji="1" lang="zh-CN" altLang="en-US" dirty="0"/>
              <a:t>上部：蓝</a:t>
            </a:r>
            <a:r>
              <a:rPr kumimoji="1" lang="zh-CN" altLang="en-US" dirty="0" smtClean="0"/>
              <a:t>色</a:t>
            </a:r>
            <a:r>
              <a:rPr kumimoji="1" lang="en-US" altLang="zh-CN" dirty="0" smtClean="0"/>
              <a:t>			</a:t>
            </a:r>
            <a:r>
              <a:rPr kumimoji="1" lang="zh-CN" altLang="en-US" dirty="0" smtClean="0"/>
              <a:t>蓝色上部是天空</a:t>
            </a:r>
            <a:endParaRPr kumimoji="1" lang="en-US" altLang="zh-CN" dirty="0"/>
          </a:p>
          <a:p>
            <a:pPr marL="914400" lvl="2" indent="0">
              <a:buNone/>
            </a:pPr>
            <a:r>
              <a:rPr kumimoji="1" lang="zh-CN" altLang="en-US" dirty="0"/>
              <a:t>下部：绿</a:t>
            </a:r>
            <a:r>
              <a:rPr kumimoji="1" lang="zh-CN" altLang="en-US" dirty="0" smtClean="0"/>
              <a:t>色</a:t>
            </a:r>
            <a:r>
              <a:rPr kumimoji="1" lang="en-US" altLang="zh-CN" dirty="0" smtClean="0"/>
              <a:t>			</a:t>
            </a:r>
            <a:r>
              <a:rPr kumimoji="1" lang="zh-CN" altLang="en-US" dirty="0" smtClean="0"/>
              <a:t>绿色下部是草地</a:t>
            </a:r>
            <a:endParaRPr kumimoji="1" lang="en-US" altLang="zh-CN" dirty="0"/>
          </a:p>
          <a:p>
            <a:pPr marL="914400" lvl="2" indent="0">
              <a:buNone/>
            </a:pPr>
            <a:r>
              <a:rPr kumimoji="1" lang="zh-CN" altLang="en-US" dirty="0"/>
              <a:t>中部：几</a:t>
            </a:r>
            <a:r>
              <a:rPr kumimoji="1" lang="zh-CN" altLang="en-US" dirty="0" smtClean="0"/>
              <a:t>何体</a:t>
            </a:r>
            <a:r>
              <a:rPr kumimoji="1" lang="en-US" altLang="zh-CN" dirty="0" smtClean="0"/>
              <a:t>		</a:t>
            </a:r>
            <a:r>
              <a:rPr kumimoji="1" lang="zh-CN" altLang="en-US" dirty="0" smtClean="0"/>
              <a:t>几何体是人工建筑</a:t>
            </a:r>
            <a:endParaRPr kumimoji="1" lang="en-US" altLang="zh-CN" dirty="0" smtClean="0"/>
          </a:p>
          <a:p>
            <a:pPr marL="914400" lvl="2" indent="0">
              <a:buNone/>
            </a:pPr>
            <a:endParaRPr kumimoji="1" lang="en-US" altLang="zh-CN" dirty="0"/>
          </a:p>
          <a:p>
            <a:pPr marL="914400" lvl="2" indent="0">
              <a:buNone/>
            </a:pPr>
            <a:r>
              <a:rPr kumimoji="1" lang="en-US" altLang="zh-CN" dirty="0" smtClean="0"/>
              <a:t>		</a:t>
            </a:r>
            <a:r>
              <a:rPr kumimoji="1" lang="zh-CN" altLang="en-US" dirty="0" smtClean="0"/>
              <a:t>结论：清晨的郊外</a:t>
            </a:r>
            <a:endParaRPr kumimoji="1" lang="en-US" altLang="zh-CN" dirty="0"/>
          </a:p>
          <a:p>
            <a:pPr lvl="2"/>
            <a:endParaRPr kumimoji="1" lang="en-US" altLang="zh-CN" dirty="0" smtClean="0"/>
          </a:p>
        </p:txBody>
      </p:sp>
      <p:sp>
        <p:nvSpPr>
          <p:cNvPr id="4" name="日期占位符 3"/>
          <p:cNvSpPr>
            <a:spLocks noGrp="1"/>
          </p:cNvSpPr>
          <p:nvPr>
            <p:ph type="dt" sz="half" idx="10"/>
          </p:nvPr>
        </p:nvSpPr>
        <p:spPr/>
        <p:txBody>
          <a:bodyPr/>
          <a:lstStyle/>
          <a:p>
            <a:pPr>
              <a:defRPr/>
            </a:pPr>
            <a:fld id="{39AA8EB6-0914-744F-9E8F-109F751BBE13}"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13</a:t>
            </a:fld>
            <a:endParaRPr lang="zh-CN" altLang="en-US"/>
          </a:p>
        </p:txBody>
      </p:sp>
    </p:spTree>
    <p:extLst>
      <p:ext uri="{BB962C8B-B14F-4D97-AF65-F5344CB8AC3E}">
        <p14:creationId xmlns:p14="http://schemas.microsoft.com/office/powerpoint/2010/main" val="10760664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图像工程概述</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800" dirty="0" smtClean="0"/>
              <a:t>图像工程相关学科</a:t>
            </a:r>
            <a:endParaRPr kumimoji="1" lang="en-US" altLang="zh-CN" sz="2800" dirty="0" smtClean="0"/>
          </a:p>
          <a:p>
            <a:pPr lvl="2" eaLnBrk="1" hangingPunct="1">
              <a:lnSpc>
                <a:spcPct val="90000"/>
              </a:lnSpc>
            </a:pPr>
            <a:r>
              <a:rPr lang="zh-CN" altLang="en-US" sz="1800" dirty="0"/>
              <a:t>图形学：</a:t>
            </a:r>
            <a:endParaRPr lang="en-US" altLang="zh-CN" sz="1800" dirty="0"/>
          </a:p>
          <a:p>
            <a:pPr lvl="3" eaLnBrk="1" hangingPunct="1">
              <a:lnSpc>
                <a:spcPct val="90000"/>
              </a:lnSpc>
            </a:pPr>
            <a:r>
              <a:rPr lang="zh-CN" altLang="en-US" sz="1600" dirty="0"/>
              <a:t>原指用图形、图表、绘图等形式表达数据信息的科学，而计算机图形学研究的就是如何利用计算机技术来产生这些形式</a:t>
            </a:r>
            <a:endParaRPr lang="en-US" altLang="zh-CN" sz="1600" dirty="0"/>
          </a:p>
          <a:p>
            <a:pPr lvl="2" eaLnBrk="1" hangingPunct="1">
              <a:lnSpc>
                <a:spcPct val="90000"/>
              </a:lnSpc>
            </a:pPr>
            <a:r>
              <a:rPr lang="zh-CN" altLang="en-US" sz="1800" dirty="0"/>
              <a:t>图象模式识别：</a:t>
            </a:r>
            <a:endParaRPr lang="en-US" altLang="zh-CN" sz="1800" dirty="0"/>
          </a:p>
          <a:p>
            <a:pPr lvl="3" eaLnBrk="1" hangingPunct="1">
              <a:lnSpc>
                <a:spcPct val="90000"/>
              </a:lnSpc>
            </a:pPr>
            <a:r>
              <a:rPr lang="zh-CN" altLang="en-US" sz="1600" dirty="0"/>
              <a:t>试图把图象分解成可用符号较抽象地描述的类别</a:t>
            </a:r>
            <a:endParaRPr lang="en-US" altLang="zh-CN" sz="1600" dirty="0"/>
          </a:p>
          <a:p>
            <a:pPr lvl="2" eaLnBrk="1" hangingPunct="1">
              <a:lnSpc>
                <a:spcPct val="90000"/>
              </a:lnSpc>
            </a:pPr>
            <a:r>
              <a:rPr lang="zh-CN" altLang="en-US" sz="1800" dirty="0"/>
              <a:t>计算机视觉：</a:t>
            </a:r>
            <a:endParaRPr lang="en-US" altLang="zh-CN" sz="1800" dirty="0"/>
          </a:p>
          <a:p>
            <a:pPr lvl="3" eaLnBrk="1" hangingPunct="1">
              <a:lnSpc>
                <a:spcPct val="90000"/>
              </a:lnSpc>
            </a:pPr>
            <a:r>
              <a:rPr lang="zh-CN" altLang="en-US" sz="1600" dirty="0"/>
              <a:t>主要强调用计算机实现人的视觉功能，目前的研究内容主要与图象理解相结合</a:t>
            </a:r>
          </a:p>
          <a:p>
            <a:pPr lvl="1"/>
            <a:endParaRPr kumimoji="1" lang="en-US" altLang="zh-CN" dirty="0" smtClean="0"/>
          </a:p>
          <a:p>
            <a:pPr marL="0" indent="0" algn="ctr" defTabSz="719138">
              <a:buNone/>
            </a:pPr>
            <a:endParaRPr lang="en-US" altLang="zh-CN" sz="2400" dirty="0">
              <a:cs typeface="Times New Roman" charset="0"/>
            </a:endParaRPr>
          </a:p>
          <a:p>
            <a:pPr marL="0" indent="0" algn="ctr" defTabSz="719138">
              <a:buNone/>
            </a:pPr>
            <a:endParaRPr lang="en-US" altLang="zh-CN" sz="2400" dirty="0" smtClean="0">
              <a:cs typeface="Times New Roman" charset="0"/>
            </a:endParaRPr>
          </a:p>
          <a:p>
            <a:pPr marL="0" indent="0" algn="ctr" defTabSz="719138">
              <a:buNone/>
            </a:pPr>
            <a:endParaRPr lang="en-US" altLang="zh-CN" sz="2400" dirty="0">
              <a:cs typeface="Times New Roman" charset="0"/>
            </a:endParaRPr>
          </a:p>
          <a:p>
            <a:pPr marL="0" indent="0" algn="ctr" defTabSz="719138">
              <a:buNone/>
            </a:pPr>
            <a:endParaRPr lang="en-US" altLang="zh-CN" sz="2400" dirty="0" smtClean="0">
              <a:cs typeface="Times New Roman" charset="0"/>
            </a:endParaRPr>
          </a:p>
          <a:p>
            <a:pPr marL="0" indent="0" algn="ctr" defTabSz="719138">
              <a:buNone/>
            </a:pPr>
            <a:endParaRPr lang="en-US" altLang="zh-CN" sz="2400" dirty="0">
              <a:cs typeface="Times New Roman" charset="0"/>
            </a:endParaRPr>
          </a:p>
          <a:p>
            <a:pPr marL="0" indent="0" algn="ctr" defTabSz="719138">
              <a:buNone/>
            </a:pPr>
            <a:endParaRPr lang="en-US" altLang="zh-CN" sz="2400" dirty="0">
              <a:cs typeface="Times New Roman" charset="0"/>
            </a:endParaRPr>
          </a:p>
          <a:p>
            <a:pPr marL="0" indent="0" algn="ctr" defTabSz="719138">
              <a:buNone/>
            </a:pPr>
            <a:endParaRPr lang="en-US" altLang="zh-CN" sz="2400" dirty="0" smtClean="0">
              <a:cs typeface="Times New Roman" charset="0"/>
            </a:endParaRPr>
          </a:p>
          <a:p>
            <a:pPr marL="0" indent="0" algn="ctr" defTabSz="719138">
              <a:buNone/>
            </a:pPr>
            <a:endParaRPr lang="en-US" altLang="zh-CN" sz="2400" dirty="0">
              <a:cs typeface="Times New Roman" charset="0"/>
            </a:endParaRPr>
          </a:p>
          <a:p>
            <a:pPr marL="0" indent="0" algn="ctr" defTabSz="719138">
              <a:buNone/>
            </a:pPr>
            <a:endParaRPr lang="en-US" altLang="zh-CN" sz="2400" dirty="0" smtClean="0">
              <a:cs typeface="Times New Roman" charset="0"/>
            </a:endParaRPr>
          </a:p>
          <a:p>
            <a:pPr marL="0" indent="0" defTabSz="719138">
              <a:buNone/>
            </a:pPr>
            <a:endParaRPr lang="en-US" altLang="zh-CN" sz="2400" dirty="0" smtClean="0">
              <a:cs typeface="Times New Roman" charset="0"/>
            </a:endParaRPr>
          </a:p>
        </p:txBody>
      </p:sp>
      <p:sp>
        <p:nvSpPr>
          <p:cNvPr id="4" name="日期占位符 3"/>
          <p:cNvSpPr>
            <a:spLocks noGrp="1"/>
          </p:cNvSpPr>
          <p:nvPr>
            <p:ph type="dt" sz="half" idx="10"/>
          </p:nvPr>
        </p:nvSpPr>
        <p:spPr/>
        <p:txBody>
          <a:bodyPr/>
          <a:lstStyle/>
          <a:p>
            <a:pPr>
              <a:defRPr/>
            </a:pPr>
            <a:fld id="{39AA8EB6-0914-744F-9E8F-109F751BBE13}"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14</a:t>
            </a:fld>
            <a:endParaRPr lang="zh-CN" altLang="en-US"/>
          </a:p>
        </p:txBody>
      </p:sp>
      <p:pic>
        <p:nvPicPr>
          <p:cNvPr id="8" name="Picture 5" descr="010202"/>
          <p:cNvPicPr>
            <a:picLocks noChangeArrowheads="1"/>
          </p:cNvPicPr>
          <p:nvPr/>
        </p:nvPicPr>
        <p:blipFill>
          <a:blip r:embed="rId3">
            <a:extLst>
              <a:ext uri="{28A0092B-C50C-407E-A947-70E740481C1C}">
                <a14:useLocalDpi xmlns:a14="http://schemas.microsoft.com/office/drawing/2010/main" val="0"/>
              </a:ext>
            </a:extLst>
          </a:blip>
          <a:srcRect l="-754" t="-4326" r="-870" b="-4326"/>
          <a:stretch>
            <a:fillRect/>
          </a:stretch>
        </p:blipFill>
        <p:spPr bwMode="auto">
          <a:xfrm>
            <a:off x="1331640" y="3933056"/>
            <a:ext cx="6660480" cy="2448272"/>
          </a:xfrm>
          <a:prstGeom prst="rect">
            <a:avLst/>
          </a:prstGeom>
          <a:solidFill>
            <a:schemeClr val="bg1"/>
          </a:solidFill>
          <a:ln w="19050" cmpd="sng">
            <a:solidFill>
              <a:srgbClr val="FF00FF"/>
            </a:solidFill>
            <a:miter lim="800000"/>
            <a:headEnd/>
            <a:tailEnd/>
          </a:ln>
        </p:spPr>
      </p:pic>
    </p:spTree>
    <p:extLst>
      <p:ext uri="{BB962C8B-B14F-4D97-AF65-F5344CB8AC3E}">
        <p14:creationId xmlns:p14="http://schemas.microsoft.com/office/powerpoint/2010/main" val="3870148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left)">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图像工程概述</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图像处理分析系统的组成</a:t>
            </a:r>
            <a:endParaRPr kumimoji="1" lang="en-US" altLang="zh-CN" dirty="0" smtClean="0"/>
          </a:p>
          <a:p>
            <a:pPr marL="0" indent="0" algn="ctr" defTabSz="719138">
              <a:buNone/>
            </a:pPr>
            <a:endParaRPr lang="en-US" altLang="zh-CN" sz="2400" dirty="0">
              <a:cs typeface="Times New Roman" charset="0"/>
            </a:endParaRPr>
          </a:p>
          <a:p>
            <a:pPr marL="0" indent="0" algn="ctr" defTabSz="719138">
              <a:buNone/>
            </a:pPr>
            <a:endParaRPr lang="en-US" altLang="zh-CN" sz="2400" dirty="0" smtClean="0">
              <a:cs typeface="Times New Roman" charset="0"/>
            </a:endParaRPr>
          </a:p>
          <a:p>
            <a:pPr marL="0" indent="0" algn="ctr" defTabSz="719138">
              <a:buNone/>
            </a:pPr>
            <a:endParaRPr lang="en-US" altLang="zh-CN" sz="2400" dirty="0">
              <a:cs typeface="Times New Roman" charset="0"/>
            </a:endParaRPr>
          </a:p>
          <a:p>
            <a:pPr marL="0" indent="0" algn="ctr" defTabSz="719138">
              <a:buNone/>
            </a:pPr>
            <a:endParaRPr lang="en-US" altLang="zh-CN" sz="2400" dirty="0" smtClean="0">
              <a:cs typeface="Times New Roman" charset="0"/>
            </a:endParaRPr>
          </a:p>
          <a:p>
            <a:pPr marL="0" indent="0" algn="ctr" defTabSz="719138">
              <a:buNone/>
            </a:pPr>
            <a:endParaRPr lang="en-US" altLang="zh-CN" sz="2400" dirty="0">
              <a:cs typeface="Times New Roman" charset="0"/>
            </a:endParaRPr>
          </a:p>
          <a:p>
            <a:pPr marL="0" indent="0" algn="ctr" defTabSz="719138">
              <a:buNone/>
            </a:pPr>
            <a:endParaRPr lang="en-US" altLang="zh-CN" sz="2400" dirty="0">
              <a:cs typeface="Times New Roman" charset="0"/>
            </a:endParaRPr>
          </a:p>
          <a:p>
            <a:pPr marL="0" indent="0" algn="ctr" defTabSz="719138">
              <a:buNone/>
            </a:pPr>
            <a:endParaRPr lang="en-US" altLang="zh-CN" sz="2400" dirty="0" smtClean="0">
              <a:cs typeface="Times New Roman" charset="0"/>
            </a:endParaRPr>
          </a:p>
          <a:p>
            <a:pPr marL="0" indent="0" algn="ctr" defTabSz="719138">
              <a:buNone/>
            </a:pPr>
            <a:endParaRPr lang="en-US" altLang="zh-CN" sz="2400" dirty="0">
              <a:cs typeface="Times New Roman" charset="0"/>
            </a:endParaRPr>
          </a:p>
          <a:p>
            <a:pPr marL="0" indent="0" algn="ctr" defTabSz="719138">
              <a:buNone/>
            </a:pPr>
            <a:endParaRPr lang="en-US" altLang="zh-CN" sz="2400" dirty="0" smtClean="0">
              <a:cs typeface="Times New Roman" charset="0"/>
            </a:endParaRPr>
          </a:p>
          <a:p>
            <a:pPr marL="0" indent="0" defTabSz="719138">
              <a:buNone/>
            </a:pPr>
            <a:endParaRPr lang="en-US" altLang="zh-CN" sz="2400" dirty="0" smtClean="0">
              <a:cs typeface="Times New Roman" charset="0"/>
            </a:endParaRPr>
          </a:p>
        </p:txBody>
      </p:sp>
      <p:sp>
        <p:nvSpPr>
          <p:cNvPr id="4" name="日期占位符 3"/>
          <p:cNvSpPr>
            <a:spLocks noGrp="1"/>
          </p:cNvSpPr>
          <p:nvPr>
            <p:ph type="dt" sz="half" idx="10"/>
          </p:nvPr>
        </p:nvSpPr>
        <p:spPr/>
        <p:txBody>
          <a:bodyPr/>
          <a:lstStyle/>
          <a:p>
            <a:pPr>
              <a:defRPr/>
            </a:pPr>
            <a:fld id="{39AA8EB6-0914-744F-9E8F-109F751BBE13}"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15</a:t>
            </a:fld>
            <a:endParaRPr lang="zh-CN" altLang="en-US"/>
          </a:p>
        </p:txBody>
      </p:sp>
      <p:pic>
        <p:nvPicPr>
          <p:cNvPr id="9" name="图片 1"/>
          <p:cNvPicPr>
            <a:picLocks/>
          </p:cNvPicPr>
          <p:nvPr/>
        </p:nvPicPr>
        <p:blipFill rotWithShape="1">
          <a:blip r:embed="rId3">
            <a:extLst>
              <a:ext uri="{28A0092B-C50C-407E-A947-70E740481C1C}">
                <a14:useLocalDpi xmlns:a14="http://schemas.microsoft.com/office/drawing/2010/main" val="0"/>
              </a:ext>
            </a:extLst>
          </a:blip>
          <a:srcRect b="9731"/>
          <a:stretch/>
        </p:blipFill>
        <p:spPr bwMode="auto">
          <a:xfrm>
            <a:off x="539552" y="2204864"/>
            <a:ext cx="7920038" cy="3672408"/>
          </a:xfrm>
          <a:prstGeom prst="rect">
            <a:avLst/>
          </a:prstGeom>
          <a:noFill/>
          <a:ln w="28575" cmpd="sng">
            <a:solidFill>
              <a:srgbClr val="FF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0381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图像表示与显示</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图像和像素的表示</a:t>
            </a:r>
            <a:endParaRPr kumimoji="1" lang="en-US" altLang="zh-CN" dirty="0" smtClean="0"/>
          </a:p>
          <a:p>
            <a:pPr lvl="1"/>
            <a:r>
              <a:rPr lang="zh-CN" altLang="en-US" dirty="0"/>
              <a:t>一幅图像一般可以用一个</a:t>
            </a:r>
            <a:r>
              <a:rPr lang="en-US" altLang="zh-CN" dirty="0"/>
              <a:t>2-D</a:t>
            </a:r>
            <a:r>
              <a:rPr lang="zh-CN" altLang="en-US" dirty="0"/>
              <a:t>函数</a:t>
            </a:r>
            <a:r>
              <a:rPr lang="en-US" altLang="zh-CN" i="1" dirty="0"/>
              <a:t>f</a:t>
            </a:r>
            <a:r>
              <a:rPr lang="en-US" altLang="zh-CN" dirty="0"/>
              <a:t>(</a:t>
            </a:r>
            <a:r>
              <a:rPr lang="en-US" altLang="zh-CN" i="1" dirty="0"/>
              <a:t>x</a:t>
            </a:r>
            <a:r>
              <a:rPr lang="en-US" altLang="zh-CN" dirty="0"/>
              <a:t>, </a:t>
            </a:r>
            <a:r>
              <a:rPr lang="en-US" altLang="zh-CN" i="1" dirty="0"/>
              <a:t>y</a:t>
            </a:r>
            <a:r>
              <a:rPr lang="en-US" altLang="zh-CN" dirty="0"/>
              <a:t>)</a:t>
            </a:r>
            <a:r>
              <a:rPr lang="zh-CN" altLang="en-US" dirty="0"/>
              <a:t>来表示（计算机中为一个</a:t>
            </a:r>
            <a:r>
              <a:rPr lang="en-US" altLang="zh-CN" dirty="0"/>
              <a:t>2-D</a:t>
            </a:r>
            <a:r>
              <a:rPr lang="zh-CN" altLang="en-US" dirty="0"/>
              <a:t>数组） </a:t>
            </a:r>
            <a:endParaRPr kumimoji="1" lang="zh-CN" altLang="en-US" dirty="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16</a:t>
            </a:fld>
            <a:endParaRPr lang="zh-CN" altLang="en-US"/>
          </a:p>
        </p:txBody>
      </p:sp>
      <p:pic>
        <p:nvPicPr>
          <p:cNvPr id="7" name="图片 1"/>
          <p:cNvPicPr>
            <a:picLocks/>
          </p:cNvPicPr>
          <p:nvPr/>
        </p:nvPicPr>
        <p:blipFill rotWithShape="1">
          <a:blip r:embed="rId3">
            <a:extLst>
              <a:ext uri="{28A0092B-C50C-407E-A947-70E740481C1C}">
                <a14:useLocalDpi xmlns:a14="http://schemas.microsoft.com/office/drawing/2010/main" val="0"/>
              </a:ext>
            </a:extLst>
          </a:blip>
          <a:srcRect b="18386"/>
          <a:stretch/>
        </p:blipFill>
        <p:spPr bwMode="auto">
          <a:xfrm>
            <a:off x="1043608" y="2780928"/>
            <a:ext cx="6912768" cy="3240360"/>
          </a:xfrm>
          <a:prstGeom prst="rect">
            <a:avLst/>
          </a:prstGeom>
          <a:noFill/>
          <a:ln w="19050" cmpd="sng">
            <a:solidFill>
              <a:srgbClr val="FF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7596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图像表示与显示</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67544" y="1124744"/>
            <a:ext cx="8229600" cy="5400600"/>
          </a:xfrm>
        </p:spPr>
        <p:txBody>
          <a:bodyPr/>
          <a:lstStyle/>
          <a:p>
            <a:r>
              <a:rPr kumimoji="1" lang="zh-CN" altLang="en-US" dirty="0" smtClean="0"/>
              <a:t>图像和像素的表示</a:t>
            </a:r>
            <a:endParaRPr kumimoji="1" lang="en-US" altLang="zh-CN" dirty="0" smtClean="0"/>
          </a:p>
          <a:p>
            <a:pPr lvl="1"/>
            <a:r>
              <a:rPr lang="zh-CN" altLang="en-US" dirty="0"/>
              <a:t>一幅图像可分解为许多个单元。每个基本单元叫做图像元素，简称像素 </a:t>
            </a:r>
            <a:endParaRPr kumimoji="1" lang="zh-CN" altLang="en-US" dirty="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17</a:t>
            </a:fld>
            <a:endParaRPr lang="zh-CN" altLang="en-US"/>
          </a:p>
        </p:txBody>
      </p:sp>
      <p:pic>
        <p:nvPicPr>
          <p:cNvPr id="8" name="图片 1"/>
          <p:cNvPicPr>
            <a:picLocks/>
          </p:cNvPicPr>
          <p:nvPr/>
        </p:nvPicPr>
        <p:blipFill rotWithShape="1">
          <a:blip r:embed="rId3">
            <a:extLst>
              <a:ext uri="{28A0092B-C50C-407E-A947-70E740481C1C}">
                <a14:useLocalDpi xmlns:a14="http://schemas.microsoft.com/office/drawing/2010/main" val="0"/>
              </a:ext>
            </a:extLst>
          </a:blip>
          <a:srcRect b="10686"/>
          <a:stretch/>
        </p:blipFill>
        <p:spPr bwMode="auto">
          <a:xfrm>
            <a:off x="827584" y="2780928"/>
            <a:ext cx="7560840" cy="3312368"/>
          </a:xfrm>
          <a:prstGeom prst="rect">
            <a:avLst/>
          </a:prstGeom>
          <a:noFill/>
          <a:ln w="19050" cmpd="sng">
            <a:solidFill>
              <a:srgbClr val="FF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1456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图像表示与显示</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图像和像素的表示</a:t>
            </a:r>
          </a:p>
          <a:p>
            <a:pPr lvl="1"/>
            <a:r>
              <a:rPr kumimoji="1" lang="zh-CN" altLang="en-US" dirty="0" smtClean="0"/>
              <a:t>矩阵的表示形式</a:t>
            </a:r>
            <a:endParaRPr kumimoji="1" lang="en-US" altLang="zh-CN" dirty="0" smtClean="0"/>
          </a:p>
          <a:p>
            <a:pPr lvl="1"/>
            <a:endParaRPr kumimoji="1" lang="en-US" altLang="zh-CN" dirty="0"/>
          </a:p>
          <a:p>
            <a:pPr marL="457200" lvl="1" indent="0">
              <a:buNone/>
            </a:pPr>
            <a:endParaRPr kumimoji="1" lang="en-US" altLang="zh-CN" dirty="0"/>
          </a:p>
          <a:p>
            <a:pPr lvl="1"/>
            <a:endParaRPr kumimoji="1" lang="en-US" altLang="zh-CN" dirty="0" smtClean="0"/>
          </a:p>
          <a:p>
            <a:pPr lvl="1"/>
            <a:r>
              <a:rPr kumimoji="1" lang="zh-CN" altLang="en-US" dirty="0" smtClean="0"/>
              <a:t>矢量的表示形式</a:t>
            </a:r>
            <a:endParaRPr kumimoji="1" lang="en-US" altLang="zh-CN" dirty="0" smtClean="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18</a:t>
            </a:fld>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85158876"/>
              </p:ext>
            </p:extLst>
          </p:nvPr>
        </p:nvGraphicFramePr>
        <p:xfrm>
          <a:off x="4499992" y="2132856"/>
          <a:ext cx="2865090" cy="1626132"/>
        </p:xfrm>
        <a:graphic>
          <a:graphicData uri="http://schemas.openxmlformats.org/presentationml/2006/ole">
            <mc:AlternateContent xmlns:mc="http://schemas.openxmlformats.org/markup-compatibility/2006">
              <mc:Choice xmlns:v="urn:schemas-microsoft-com:vml" Requires="v">
                <p:oleObj spid="_x0000_s58374" name="Equation" r:id="rId4" imgW="1409700" imgH="800100" progId="Equation.DSMT4">
                  <p:embed/>
                </p:oleObj>
              </mc:Choice>
              <mc:Fallback>
                <p:oleObj name="Equation" r:id="rId4" imgW="1409700" imgH="800100" progId="Equation.DSMT4">
                  <p:embed/>
                  <p:pic>
                    <p:nvPicPr>
                      <p:cNvPr id="0" name=""/>
                      <p:cNvPicPr/>
                      <p:nvPr/>
                    </p:nvPicPr>
                    <p:blipFill>
                      <a:blip r:embed="rId5"/>
                      <a:stretch>
                        <a:fillRect/>
                      </a:stretch>
                    </p:blipFill>
                    <p:spPr>
                      <a:xfrm>
                        <a:off x="4499992" y="2132856"/>
                        <a:ext cx="2865090" cy="162613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845156010"/>
              </p:ext>
            </p:extLst>
          </p:nvPr>
        </p:nvGraphicFramePr>
        <p:xfrm>
          <a:off x="2267744" y="4653136"/>
          <a:ext cx="5958036" cy="1418580"/>
        </p:xfrm>
        <a:graphic>
          <a:graphicData uri="http://schemas.openxmlformats.org/presentationml/2006/ole">
            <mc:AlternateContent xmlns:mc="http://schemas.openxmlformats.org/markup-compatibility/2006">
              <mc:Choice xmlns:v="urn:schemas-microsoft-com:vml" Requires="v">
                <p:oleObj spid="_x0000_s58375" name="Equation" r:id="rId6" imgW="2933700" imgH="698500" progId="Equation.DSMT4">
                  <p:embed/>
                </p:oleObj>
              </mc:Choice>
              <mc:Fallback>
                <p:oleObj name="Equation" r:id="rId6" imgW="2933700" imgH="698500" progId="Equation.DSMT4">
                  <p:embed/>
                  <p:pic>
                    <p:nvPicPr>
                      <p:cNvPr id="0" name=""/>
                      <p:cNvPicPr/>
                      <p:nvPr/>
                    </p:nvPicPr>
                    <p:blipFill>
                      <a:blip r:embed="rId7"/>
                      <a:stretch>
                        <a:fillRect/>
                      </a:stretch>
                    </p:blipFill>
                    <p:spPr>
                      <a:xfrm>
                        <a:off x="2267744" y="4653136"/>
                        <a:ext cx="5958036" cy="1418580"/>
                      </a:xfrm>
                      <a:prstGeom prst="rect">
                        <a:avLst/>
                      </a:prstGeom>
                    </p:spPr>
                  </p:pic>
                </p:oleObj>
              </mc:Fallback>
            </mc:AlternateContent>
          </a:graphicData>
        </a:graphic>
      </p:graphicFrame>
    </p:spTree>
    <p:extLst>
      <p:ext uri="{BB962C8B-B14F-4D97-AF65-F5344CB8AC3E}">
        <p14:creationId xmlns:p14="http://schemas.microsoft.com/office/powerpoint/2010/main" val="3638812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图像表示与显示</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图像的显示</a:t>
            </a:r>
            <a:endParaRPr kumimoji="1" lang="en-US" altLang="zh-CN" dirty="0" smtClean="0"/>
          </a:p>
          <a:p>
            <a:pPr lvl="1" algn="just">
              <a:lnSpc>
                <a:spcPct val="125000"/>
              </a:lnSpc>
              <a:spcBef>
                <a:spcPct val="40000"/>
              </a:spcBef>
            </a:pPr>
            <a:r>
              <a:rPr lang="zh-CN" altLang="en-US" dirty="0"/>
              <a:t>将图像数据以</a:t>
            </a:r>
            <a:r>
              <a:rPr lang="en-US" altLang="zh-CN" dirty="0"/>
              <a:t>2-D</a:t>
            </a:r>
            <a:r>
              <a:rPr lang="zh-CN" altLang="en-US" dirty="0"/>
              <a:t>图形式（亮度模式的空间排列，在空间</a:t>
            </a:r>
            <a:r>
              <a:rPr lang="en-US" altLang="zh-CN" dirty="0"/>
              <a:t>(</a:t>
            </a:r>
            <a:r>
              <a:rPr lang="en-US" altLang="zh-CN" i="1" dirty="0"/>
              <a:t>x</a:t>
            </a:r>
            <a:r>
              <a:rPr lang="en-US" altLang="zh-CN" dirty="0"/>
              <a:t>, </a:t>
            </a:r>
            <a:r>
              <a:rPr lang="en-US" altLang="zh-CN" i="1" dirty="0"/>
              <a:t>y</a:t>
            </a:r>
            <a:r>
              <a:rPr lang="en-US" altLang="zh-CN" dirty="0"/>
              <a:t>)</a:t>
            </a:r>
            <a:r>
              <a:rPr lang="zh-CN" altLang="en-US" dirty="0"/>
              <a:t>处显示对应</a:t>
            </a:r>
            <a:r>
              <a:rPr lang="en-US" altLang="zh-CN" i="1" dirty="0"/>
              <a:t>f</a:t>
            </a:r>
            <a:r>
              <a:rPr lang="zh-CN" altLang="en-US" dirty="0"/>
              <a:t>的亮度）展示</a:t>
            </a:r>
            <a:r>
              <a:rPr lang="zh-CN" altLang="en-US" dirty="0" smtClean="0"/>
              <a:t>出来，可以显示图像的设备有很多类型</a:t>
            </a:r>
            <a:endParaRPr lang="en-US" altLang="zh-CN" dirty="0" smtClean="0"/>
          </a:p>
          <a:p>
            <a:pPr lvl="2" algn="just">
              <a:lnSpc>
                <a:spcPct val="125000"/>
              </a:lnSpc>
              <a:spcBef>
                <a:spcPct val="40000"/>
              </a:spcBef>
            </a:pPr>
            <a:r>
              <a:rPr lang="zh-CN" altLang="en-US" dirty="0" smtClean="0"/>
              <a:t>电视显示器</a:t>
            </a:r>
            <a:endParaRPr lang="en-US" altLang="zh-CN" dirty="0" smtClean="0"/>
          </a:p>
          <a:p>
            <a:pPr lvl="2" algn="just">
              <a:lnSpc>
                <a:spcPct val="125000"/>
              </a:lnSpc>
              <a:spcBef>
                <a:spcPct val="40000"/>
              </a:spcBef>
            </a:pPr>
            <a:r>
              <a:rPr lang="zh-CN" altLang="en-US" dirty="0" smtClean="0"/>
              <a:t>阴极射线管</a:t>
            </a:r>
            <a:endParaRPr lang="en-US" altLang="zh-CN" dirty="0" smtClean="0"/>
          </a:p>
          <a:p>
            <a:pPr lvl="2" algn="just">
              <a:lnSpc>
                <a:spcPct val="125000"/>
              </a:lnSpc>
              <a:spcBef>
                <a:spcPct val="40000"/>
              </a:spcBef>
            </a:pPr>
            <a:r>
              <a:rPr lang="zh-CN" altLang="en-US" dirty="0" smtClean="0"/>
              <a:t>投影仪</a:t>
            </a:r>
            <a:endParaRPr lang="en-US" altLang="zh-CN" dirty="0" smtClean="0"/>
          </a:p>
          <a:p>
            <a:pPr lvl="2" algn="just">
              <a:lnSpc>
                <a:spcPct val="125000"/>
              </a:lnSpc>
              <a:spcBef>
                <a:spcPct val="40000"/>
              </a:spcBef>
            </a:pPr>
            <a:r>
              <a:rPr lang="zh-CN" altLang="en-US" dirty="0" smtClean="0"/>
              <a:t>打印设备</a:t>
            </a:r>
            <a:endParaRPr lang="zh-CN" altLang="en-US" dirty="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19</a:t>
            </a:fld>
            <a:endParaRPr lang="zh-CN" altLang="en-US"/>
          </a:p>
        </p:txBody>
      </p:sp>
    </p:spTree>
    <p:extLst>
      <p:ext uri="{BB962C8B-B14F-4D97-AF65-F5344CB8AC3E}">
        <p14:creationId xmlns:p14="http://schemas.microsoft.com/office/powerpoint/2010/main" val="36520883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pPr algn="l"/>
            <a:r>
              <a:rPr lang="zh-CN" altLang="en-US" spc="10" dirty="0" smtClean="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rPr>
              <a:t>你认识数字图像吗？</a:t>
            </a:r>
            <a:endPar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endParaRPr>
          </a:p>
        </p:txBody>
      </p:sp>
      <p:sp>
        <p:nvSpPr>
          <p:cNvPr id="4" name="日期占位符 3"/>
          <p:cNvSpPr>
            <a:spLocks noGrp="1"/>
          </p:cNvSpPr>
          <p:nvPr>
            <p:ph type="dt" sz="half" idx="10"/>
          </p:nvPr>
        </p:nvSpPr>
        <p:spPr/>
        <p:txBody>
          <a:bodyPr/>
          <a:lstStyle/>
          <a:p>
            <a:pPr>
              <a:defRPr/>
            </a:pPr>
            <a:fld id="{6930C4F9-0554-C74D-AA48-F86000E03B68}"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a:t>
            </a:fld>
            <a:endParaRPr lang="zh-CN" altLang="en-US"/>
          </a:p>
        </p:txBody>
      </p:sp>
      <p:pic>
        <p:nvPicPr>
          <p:cNvPr id="8" name="图片 4" descr="samecolor_wikipedia[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4104456"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descr="samecolor_wikipedia_connected[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1988840"/>
            <a:ext cx="4104456" cy="3078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19200"/>
            <a:ext cx="39909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C:\Documents and Settings\danielwen\桌面\奥巴马2里根2.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219200"/>
            <a:ext cx="39528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C:\Documents and Settings\danielwen\桌面\奥巴马2里根3.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219200"/>
            <a:ext cx="39243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C:\Documents and Settings\danielwen\桌面\奥巴马2里根4.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1219200"/>
            <a:ext cx="39147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0"/>
                                        <p:tgtEl>
                                          <p:spTgt spid="10"/>
                                        </p:tgtEl>
                                      </p:cBhvr>
                                    </p:animEffec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0"/>
                                        <p:tgtEl>
                                          <p:spTgt spid="11"/>
                                        </p:tgtEl>
                                      </p:cBhvr>
                                    </p:animEffect>
                                  </p:childTnLst>
                                </p:cTn>
                              </p:par>
                            </p:childTnLst>
                          </p:cTn>
                        </p:par>
                        <p:par>
                          <p:cTn id="22" fill="hold">
                            <p:stCondLst>
                              <p:cond delay="100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0"/>
                                        <p:tgtEl>
                                          <p:spTgt spid="12"/>
                                        </p:tgtEl>
                                      </p:cBhvr>
                                    </p:animEffect>
                                  </p:childTnLst>
                                </p:cTn>
                              </p:par>
                            </p:childTnLst>
                          </p:cTn>
                        </p:par>
                        <p:par>
                          <p:cTn id="26" fill="hold">
                            <p:stCondLst>
                              <p:cond delay="15000"/>
                            </p:stCondLst>
                            <p:childTnLst>
                              <p:par>
                                <p:cTn id="27" presetID="10" presetClass="exit" presetSubtype="0" fill="hold" nodeType="afterEffect">
                                  <p:stCondLst>
                                    <p:cond delay="0"/>
                                  </p:stCondLst>
                                  <p:childTnLst>
                                    <p:animEffect transition="out" filter="fade">
                                      <p:cBhvr>
                                        <p:cTn id="28" dur="3000"/>
                                        <p:tgtEl>
                                          <p:spTgt spid="12"/>
                                        </p:tgtEl>
                                      </p:cBhvr>
                                    </p:animEffect>
                                    <p:set>
                                      <p:cBhvr>
                                        <p:cTn id="29" dur="1" fill="hold">
                                          <p:stCondLst>
                                            <p:cond delay="2999"/>
                                          </p:stCondLst>
                                        </p:cTn>
                                        <p:tgtEl>
                                          <p:spTgt spid="12"/>
                                        </p:tgtEl>
                                        <p:attrNameLst>
                                          <p:attrName>style.visibility</p:attrName>
                                        </p:attrNameLst>
                                      </p:cBhvr>
                                      <p:to>
                                        <p:strVal val="hidden"/>
                                      </p:to>
                                    </p:set>
                                  </p:childTnLst>
                                </p:cTn>
                              </p:par>
                            </p:childTnLst>
                          </p:cTn>
                        </p:par>
                        <p:par>
                          <p:cTn id="30" fill="hold">
                            <p:stCondLst>
                              <p:cond delay="18000"/>
                            </p:stCondLst>
                            <p:childTnLst>
                              <p:par>
                                <p:cTn id="31" presetID="10" presetClass="exit" presetSubtype="0" fill="hold" nodeType="afterEffect">
                                  <p:stCondLst>
                                    <p:cond delay="0"/>
                                  </p:stCondLst>
                                  <p:childTnLst>
                                    <p:animEffect transition="out" filter="fade">
                                      <p:cBhvr>
                                        <p:cTn id="32" dur="3000"/>
                                        <p:tgtEl>
                                          <p:spTgt spid="11"/>
                                        </p:tgtEl>
                                      </p:cBhvr>
                                    </p:animEffect>
                                    <p:set>
                                      <p:cBhvr>
                                        <p:cTn id="33" dur="1" fill="hold">
                                          <p:stCondLst>
                                            <p:cond delay="2999"/>
                                          </p:stCondLst>
                                        </p:cTn>
                                        <p:tgtEl>
                                          <p:spTgt spid="11"/>
                                        </p:tgtEl>
                                        <p:attrNameLst>
                                          <p:attrName>style.visibility</p:attrName>
                                        </p:attrNameLst>
                                      </p:cBhvr>
                                      <p:to>
                                        <p:strVal val="hidden"/>
                                      </p:to>
                                    </p:set>
                                  </p:childTnLst>
                                </p:cTn>
                              </p:par>
                            </p:childTnLst>
                          </p:cTn>
                        </p:par>
                        <p:par>
                          <p:cTn id="34" fill="hold">
                            <p:stCondLst>
                              <p:cond delay="21000"/>
                            </p:stCondLst>
                            <p:childTnLst>
                              <p:par>
                                <p:cTn id="35" presetID="10" presetClass="exit" presetSubtype="0" fill="hold" nodeType="afterEffect">
                                  <p:stCondLst>
                                    <p:cond delay="0"/>
                                  </p:stCondLst>
                                  <p:childTnLst>
                                    <p:animEffect transition="out" filter="fade">
                                      <p:cBhvr>
                                        <p:cTn id="36" dur="3000"/>
                                        <p:tgtEl>
                                          <p:spTgt spid="10"/>
                                        </p:tgtEl>
                                      </p:cBhvr>
                                    </p:animEffect>
                                    <p:set>
                                      <p:cBhvr>
                                        <p:cTn id="3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1.4</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图像存储与格式</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556792"/>
            <a:ext cx="8229600" cy="4824536"/>
          </a:xfrm>
        </p:spPr>
        <p:txBody>
          <a:bodyPr/>
          <a:lstStyle/>
          <a:p>
            <a:r>
              <a:rPr kumimoji="1" lang="zh-CN" altLang="en-US" dirty="0" smtClean="0"/>
              <a:t>图像存储器件</a:t>
            </a:r>
            <a:endParaRPr kumimoji="1" lang="en-US" altLang="zh-CN" dirty="0" smtClean="0"/>
          </a:p>
          <a:p>
            <a:pPr lvl="1">
              <a:lnSpc>
                <a:spcPct val="200000"/>
              </a:lnSpc>
            </a:pPr>
            <a:r>
              <a:rPr kumimoji="1" lang="zh-CN" altLang="en-US" dirty="0" smtClean="0"/>
              <a:t>用于图像处理和分析的数字存储器可以分为：</a:t>
            </a:r>
            <a:endParaRPr kumimoji="1" lang="en-US" altLang="zh-CN" dirty="0" smtClean="0"/>
          </a:p>
          <a:p>
            <a:pPr marL="1371600" lvl="2" indent="-457200">
              <a:lnSpc>
                <a:spcPct val="200000"/>
              </a:lnSpc>
              <a:buFont typeface="+mj-lt"/>
              <a:buAutoNum type="arabicParenBoth"/>
            </a:pPr>
            <a:r>
              <a:rPr kumimoji="1" lang="zh-CN" altLang="en-US" dirty="0" smtClean="0"/>
              <a:t>处理和分析过程使用的快速存储器</a:t>
            </a:r>
            <a:r>
              <a:rPr kumimoji="1" lang="en-US" altLang="zh-CN" dirty="0" smtClean="0"/>
              <a:t>-</a:t>
            </a:r>
            <a:r>
              <a:rPr kumimoji="1" lang="zh-CN" altLang="en-US" dirty="0" smtClean="0">
                <a:solidFill>
                  <a:srgbClr val="FF0000"/>
                </a:solidFill>
              </a:rPr>
              <a:t>内存</a:t>
            </a:r>
            <a:endParaRPr kumimoji="1" lang="en-US" altLang="zh-CN" dirty="0" smtClean="0">
              <a:solidFill>
                <a:srgbClr val="FF0000"/>
              </a:solidFill>
            </a:endParaRPr>
          </a:p>
          <a:p>
            <a:pPr marL="1371600" lvl="2" indent="-457200">
              <a:lnSpc>
                <a:spcPct val="200000"/>
              </a:lnSpc>
              <a:buFont typeface="+mj-lt"/>
              <a:buAutoNum type="arabicParenBoth"/>
            </a:pPr>
            <a:r>
              <a:rPr kumimoji="1" lang="zh-CN" altLang="en-US" dirty="0" smtClean="0"/>
              <a:t>用于比较快地重新调用的在线或联机存储器</a:t>
            </a:r>
            <a:r>
              <a:rPr kumimoji="1" lang="en-US" altLang="zh-CN" dirty="0" smtClean="0"/>
              <a:t>-</a:t>
            </a:r>
            <a:r>
              <a:rPr kumimoji="1" lang="zh-CN" altLang="en-US" dirty="0" smtClean="0">
                <a:solidFill>
                  <a:srgbClr val="FF0000"/>
                </a:solidFill>
              </a:rPr>
              <a:t>磁盘</a:t>
            </a:r>
            <a:endParaRPr kumimoji="1" lang="en-US" altLang="zh-CN" dirty="0" smtClean="0">
              <a:solidFill>
                <a:srgbClr val="FF0000"/>
              </a:solidFill>
            </a:endParaRPr>
          </a:p>
          <a:p>
            <a:pPr marL="1371600" lvl="2" indent="-457200">
              <a:lnSpc>
                <a:spcPct val="200000"/>
              </a:lnSpc>
              <a:buFont typeface="+mj-lt"/>
              <a:buAutoNum type="arabicParenBoth"/>
            </a:pPr>
            <a:r>
              <a:rPr kumimoji="1" lang="zh-CN" altLang="en-US" dirty="0" smtClean="0"/>
              <a:t>不经常使用的数据库（档案库）存储器</a:t>
            </a:r>
            <a:r>
              <a:rPr kumimoji="1" lang="en-US" altLang="zh-CN" dirty="0" smtClean="0"/>
              <a:t>-</a:t>
            </a:r>
            <a:r>
              <a:rPr kumimoji="1" lang="zh-CN" altLang="en-US" dirty="0" smtClean="0">
                <a:solidFill>
                  <a:srgbClr val="FF0000"/>
                </a:solidFill>
              </a:rPr>
              <a:t>数据库</a:t>
            </a:r>
            <a:endParaRPr kumimoji="1" lang="en-US" altLang="zh-CN" dirty="0" smtClean="0">
              <a:solidFill>
                <a:srgbClr val="FF0000"/>
              </a:solidFill>
            </a:endParaRPr>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20</a:t>
            </a:fld>
            <a:endParaRPr lang="zh-CN" altLang="en-US"/>
          </a:p>
        </p:txBody>
      </p:sp>
    </p:spTree>
    <p:extLst>
      <p:ext uri="{BB962C8B-B14F-4D97-AF65-F5344CB8AC3E}">
        <p14:creationId xmlns:p14="http://schemas.microsoft.com/office/powerpoint/2010/main" val="4645345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1.4</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图像存储与格式</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556792"/>
            <a:ext cx="8229600" cy="4824536"/>
          </a:xfrm>
        </p:spPr>
        <p:txBody>
          <a:bodyPr/>
          <a:lstStyle/>
          <a:p>
            <a:pPr marL="571500" indent="-457200">
              <a:lnSpc>
                <a:spcPct val="120000"/>
              </a:lnSpc>
            </a:pPr>
            <a:r>
              <a:rPr kumimoji="1" lang="zh-CN" altLang="en-US" dirty="0" smtClean="0"/>
              <a:t>图像文件格式</a:t>
            </a:r>
            <a:endParaRPr kumimoji="1" lang="en-US" altLang="zh-CN" dirty="0" smtClean="0"/>
          </a:p>
          <a:p>
            <a:pPr marL="971550" lvl="1" indent="-457200">
              <a:lnSpc>
                <a:spcPct val="140000"/>
              </a:lnSpc>
            </a:pPr>
            <a:r>
              <a:rPr kumimoji="1" lang="zh-CN" altLang="en-US" dirty="0" smtClean="0">
                <a:solidFill>
                  <a:srgbClr val="FF0000"/>
                </a:solidFill>
              </a:rPr>
              <a:t>矢量形式</a:t>
            </a:r>
            <a:r>
              <a:rPr kumimoji="1" lang="en-US" altLang="zh-CN" dirty="0" smtClean="0"/>
              <a:t>-</a:t>
            </a:r>
            <a:r>
              <a:rPr kumimoji="1" lang="zh-CN" altLang="en-US" sz="2400" dirty="0" smtClean="0"/>
              <a:t>图形，规则表达，分辨率不受限制</a:t>
            </a:r>
            <a:endParaRPr kumimoji="1" lang="en-US" altLang="zh-CN" dirty="0" smtClean="0"/>
          </a:p>
          <a:p>
            <a:pPr marL="971550" lvl="1" indent="-457200">
              <a:lnSpc>
                <a:spcPct val="140000"/>
              </a:lnSpc>
            </a:pPr>
            <a:r>
              <a:rPr kumimoji="1" lang="zh-CN" altLang="en-US" dirty="0" smtClean="0">
                <a:solidFill>
                  <a:srgbClr val="FF0000"/>
                </a:solidFill>
              </a:rPr>
              <a:t>光栅形式</a:t>
            </a:r>
            <a:r>
              <a:rPr kumimoji="1" lang="en-US" altLang="zh-CN" dirty="0" smtClean="0"/>
              <a:t>-</a:t>
            </a:r>
            <a:r>
              <a:rPr kumimoji="1" lang="zh-CN" altLang="en-US" sz="2400" dirty="0" smtClean="0"/>
              <a:t>图像，任意表达，分辨率固定</a:t>
            </a:r>
            <a:endParaRPr kumimoji="1" lang="en-US" altLang="zh-CN" sz="2400" dirty="0" smtClean="0"/>
          </a:p>
          <a:p>
            <a:pPr marL="971550" lvl="1" indent="-457200">
              <a:lnSpc>
                <a:spcPct val="140000"/>
              </a:lnSpc>
              <a:buFont typeface="+mj-lt"/>
              <a:buAutoNum type="arabicParenBoth"/>
            </a:pPr>
            <a:r>
              <a:rPr kumimoji="1" lang="en-US" altLang="zh-CN" sz="2400" dirty="0" smtClean="0"/>
              <a:t>BMP</a:t>
            </a:r>
            <a:r>
              <a:rPr kumimoji="1" lang="zh-CN" altLang="en-US" sz="2400" dirty="0" smtClean="0"/>
              <a:t>格式：</a:t>
            </a:r>
            <a:r>
              <a:rPr kumimoji="1" lang="zh-CN" altLang="en-US" sz="2000" dirty="0"/>
              <a:t>位图，</a:t>
            </a:r>
            <a:r>
              <a:rPr kumimoji="1" lang="en-US" altLang="zh-CN" sz="2000" dirty="0" smtClean="0"/>
              <a:t>windows</a:t>
            </a:r>
            <a:r>
              <a:rPr kumimoji="1" lang="zh-CN" altLang="en-US" sz="2000" dirty="0" smtClean="0"/>
              <a:t>标准，头</a:t>
            </a:r>
            <a:r>
              <a:rPr kumimoji="1" lang="en-US" altLang="zh-CN" sz="2000" dirty="0" smtClean="0"/>
              <a:t>-</a:t>
            </a:r>
            <a:r>
              <a:rPr kumimoji="1" lang="zh-CN" altLang="en-US" sz="2000" dirty="0" smtClean="0"/>
              <a:t>位图信息</a:t>
            </a:r>
            <a:r>
              <a:rPr kumimoji="1" lang="en-US" altLang="zh-CN" sz="2000" dirty="0" smtClean="0"/>
              <a:t>-</a:t>
            </a:r>
            <a:r>
              <a:rPr kumimoji="1" lang="zh-CN" altLang="en-US" sz="2000" dirty="0" smtClean="0"/>
              <a:t>图像内容</a:t>
            </a:r>
            <a:endParaRPr kumimoji="1" lang="en-US" altLang="zh-CN" sz="2000" dirty="0" smtClean="0"/>
          </a:p>
          <a:p>
            <a:pPr marL="971550" lvl="1" indent="-457200">
              <a:lnSpc>
                <a:spcPct val="140000"/>
              </a:lnSpc>
              <a:buFont typeface="+mj-lt"/>
              <a:buAutoNum type="arabicParenBoth"/>
            </a:pPr>
            <a:r>
              <a:rPr kumimoji="1" lang="en-US" altLang="zh-CN" sz="2400" dirty="0" smtClean="0"/>
              <a:t>GIF</a:t>
            </a:r>
            <a:r>
              <a:rPr kumimoji="1" lang="zh-CN" altLang="en-US" sz="2400" dirty="0" smtClean="0"/>
              <a:t>格式：</a:t>
            </a:r>
            <a:r>
              <a:rPr kumimoji="1" lang="en-US" altLang="zh-CN" sz="2000" dirty="0" smtClean="0"/>
              <a:t>1</a:t>
            </a:r>
            <a:r>
              <a:rPr kumimoji="1" lang="zh-CN" altLang="en-US" sz="2000" dirty="0" smtClean="0"/>
              <a:t>字节，</a:t>
            </a:r>
            <a:r>
              <a:rPr kumimoji="1" lang="en-US" altLang="zh-CN" sz="2000" dirty="0" smtClean="0"/>
              <a:t>256</a:t>
            </a:r>
            <a:r>
              <a:rPr kumimoji="1" lang="zh-CN" altLang="en-US" sz="2000" dirty="0" smtClean="0"/>
              <a:t>色，多图，可动画</a:t>
            </a:r>
            <a:endParaRPr kumimoji="1" lang="en-US" altLang="zh-CN" sz="2400" dirty="0" smtClean="0"/>
          </a:p>
          <a:p>
            <a:pPr marL="971550" lvl="1" indent="-457200">
              <a:lnSpc>
                <a:spcPct val="140000"/>
              </a:lnSpc>
              <a:buFont typeface="+mj-lt"/>
              <a:buAutoNum type="arabicParenBoth"/>
            </a:pPr>
            <a:r>
              <a:rPr kumimoji="1" lang="en-US" altLang="zh-CN" sz="2400" dirty="0" smtClean="0"/>
              <a:t>TIFF</a:t>
            </a:r>
            <a:r>
              <a:rPr kumimoji="1" lang="zh-CN" altLang="en-US" sz="2400" dirty="0" smtClean="0"/>
              <a:t>格式：</a:t>
            </a:r>
            <a:r>
              <a:rPr kumimoji="1" lang="zh-CN" altLang="en-US" sz="2000" dirty="0" smtClean="0"/>
              <a:t>跨系统，</a:t>
            </a:r>
            <a:r>
              <a:rPr kumimoji="1" lang="en-US" altLang="zh-CN" sz="2000" dirty="0" smtClean="0"/>
              <a:t>windows</a:t>
            </a:r>
            <a:r>
              <a:rPr kumimoji="1" lang="zh-CN" altLang="en-US" sz="2000" dirty="0" smtClean="0"/>
              <a:t>，</a:t>
            </a:r>
            <a:r>
              <a:rPr kumimoji="1" lang="en-US" altLang="zh-CN" sz="2000" dirty="0" smtClean="0"/>
              <a:t>Macintosh</a:t>
            </a:r>
            <a:r>
              <a:rPr kumimoji="1" lang="zh-CN" altLang="en-US" sz="2000" dirty="0" smtClean="0"/>
              <a:t>可用</a:t>
            </a:r>
            <a:endParaRPr kumimoji="1" lang="en-US" altLang="zh-CN" sz="2000" dirty="0" smtClean="0"/>
          </a:p>
          <a:p>
            <a:pPr marL="971550" lvl="1" indent="-457200">
              <a:lnSpc>
                <a:spcPct val="140000"/>
              </a:lnSpc>
              <a:buFont typeface="+mj-lt"/>
              <a:buAutoNum type="arabicParenBoth"/>
            </a:pPr>
            <a:r>
              <a:rPr kumimoji="1" lang="en-US" altLang="zh-CN" sz="2400" dirty="0" smtClean="0"/>
              <a:t>JPEG</a:t>
            </a:r>
            <a:r>
              <a:rPr kumimoji="1" lang="zh-CN" altLang="en-US" sz="2400" dirty="0" smtClean="0"/>
              <a:t>格式：</a:t>
            </a:r>
            <a:r>
              <a:rPr kumimoji="1" lang="zh-CN" altLang="en-US" sz="2000" dirty="0" smtClean="0"/>
              <a:t>通用压缩图像</a:t>
            </a:r>
            <a:endParaRPr kumimoji="1" lang="zh-CN" altLang="en-US" sz="2000" dirty="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21</a:t>
            </a:fld>
            <a:endParaRPr lang="zh-CN" altLang="en-US"/>
          </a:p>
        </p:txBody>
      </p:sp>
    </p:spTree>
    <p:extLst>
      <p:ext uri="{BB962C8B-B14F-4D97-AF65-F5344CB8AC3E}">
        <p14:creationId xmlns:p14="http://schemas.microsoft.com/office/powerpoint/2010/main" val="15652715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图像处理基本方法</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4330824" cy="5040560"/>
          </a:xfrm>
        </p:spPr>
        <p:txBody>
          <a:bodyPr/>
          <a:lstStyle/>
          <a:p>
            <a:pPr marL="571500" indent="-457200">
              <a:lnSpc>
                <a:spcPct val="120000"/>
              </a:lnSpc>
            </a:pPr>
            <a:r>
              <a:rPr kumimoji="1" lang="zh-CN" altLang="en-US" sz="2800" dirty="0" smtClean="0"/>
              <a:t>图像数字化</a:t>
            </a:r>
            <a:endParaRPr kumimoji="1" lang="en-US" altLang="zh-CN" sz="2800" dirty="0" smtClean="0"/>
          </a:p>
          <a:p>
            <a:pPr marL="971550" lvl="1" indent="-457200">
              <a:lnSpc>
                <a:spcPct val="120000"/>
              </a:lnSpc>
            </a:pPr>
            <a:r>
              <a:rPr lang="zh-CN" altLang="en-US" sz="2400" dirty="0"/>
              <a:t>由一幅模拟图像获取一幅满足需求的数字图像，使图像便于计算机处理、</a:t>
            </a:r>
            <a:r>
              <a:rPr lang="zh-CN" altLang="en-US" sz="2400" dirty="0" smtClean="0"/>
              <a:t>分析</a:t>
            </a:r>
            <a:endParaRPr kumimoji="1" lang="en-US" altLang="zh-CN" sz="2400" dirty="0"/>
          </a:p>
          <a:p>
            <a:pPr marL="571500" indent="-457200">
              <a:lnSpc>
                <a:spcPct val="120000"/>
              </a:lnSpc>
            </a:pPr>
            <a:r>
              <a:rPr kumimoji="1" lang="zh-CN" altLang="en-US" sz="2800" dirty="0" smtClean="0"/>
              <a:t>图像变换</a:t>
            </a:r>
            <a:endParaRPr kumimoji="1" lang="en-US" altLang="zh-CN" sz="2800" dirty="0" smtClean="0"/>
          </a:p>
          <a:p>
            <a:pPr marL="971550" lvl="1" indent="-457200">
              <a:lnSpc>
                <a:spcPct val="120000"/>
              </a:lnSpc>
            </a:pPr>
            <a:r>
              <a:rPr lang="zh-CN" altLang="en-US" sz="2400" dirty="0" smtClean="0"/>
              <a:t>将处理问题简化</a:t>
            </a:r>
            <a:r>
              <a:rPr lang="zh-CN" altLang="en-US" sz="2400" dirty="0"/>
              <a:t>、有利于特征提取、加强对图像信息的理解</a:t>
            </a:r>
            <a:r>
              <a:rPr lang="zh-CN" altLang="en-US" sz="2400" dirty="0" smtClean="0"/>
              <a:t>。</a:t>
            </a:r>
            <a:endParaRPr lang="en-US" altLang="zh-CN" sz="2400" dirty="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22</a:t>
            </a:fld>
            <a:endParaRPr lang="zh-CN" altLang="en-US"/>
          </a:p>
        </p:txBody>
      </p:sp>
      <p:graphicFrame>
        <p:nvGraphicFramePr>
          <p:cNvPr id="7" name="Object 2"/>
          <p:cNvGraphicFramePr>
            <a:graphicFrameLocks noChangeAspect="1"/>
          </p:cNvGraphicFramePr>
          <p:nvPr/>
        </p:nvGraphicFramePr>
        <p:xfrm>
          <a:off x="4800600" y="2057400"/>
          <a:ext cx="4114800" cy="3124200"/>
        </p:xfrm>
        <a:graphic>
          <a:graphicData uri="http://schemas.openxmlformats.org/presentationml/2006/ole">
            <mc:AlternateContent xmlns:mc="http://schemas.openxmlformats.org/markup-compatibility/2006">
              <mc:Choice xmlns:v="urn:schemas-microsoft-com:vml" Requires="v">
                <p:oleObj spid="_x0000_s18494" r:id="rId4" imgW="33325714" imgH="19670204" progId="">
                  <p:embed/>
                </p:oleObj>
              </mc:Choice>
              <mc:Fallback>
                <p:oleObj r:id="rId4" imgW="33325714" imgH="1967020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057400"/>
                        <a:ext cx="41148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672695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图像处理基本方法</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4042792" cy="5040560"/>
          </a:xfrm>
        </p:spPr>
        <p:txBody>
          <a:bodyPr/>
          <a:lstStyle/>
          <a:p>
            <a:pPr marL="571500" indent="-457200">
              <a:lnSpc>
                <a:spcPct val="120000"/>
              </a:lnSpc>
            </a:pPr>
            <a:r>
              <a:rPr kumimoji="1" lang="zh-CN" altLang="en-US" sz="2800" dirty="0" smtClean="0"/>
              <a:t>图像增强</a:t>
            </a:r>
            <a:endParaRPr kumimoji="1" lang="en-US" altLang="zh-CN" sz="2800" dirty="0" smtClean="0"/>
          </a:p>
          <a:p>
            <a:pPr lvl="1"/>
            <a:r>
              <a:rPr lang="zh-CN" altLang="en-US" sz="2400" dirty="0"/>
              <a:t>改善图像视觉效果，增强图像的有用信息</a:t>
            </a:r>
            <a:r>
              <a:rPr lang="zh-CN" altLang="en-US" sz="2400" dirty="0" smtClean="0"/>
              <a:t>，减弱噪</a:t>
            </a:r>
            <a:r>
              <a:rPr lang="zh-CN" altLang="en-US" sz="2400" dirty="0"/>
              <a:t>声的干扰。</a:t>
            </a:r>
            <a:endParaRPr lang="en-US" altLang="zh-CN" sz="2400" dirty="0"/>
          </a:p>
          <a:p>
            <a:pPr marL="571500" indent="-457200">
              <a:lnSpc>
                <a:spcPct val="120000"/>
              </a:lnSpc>
            </a:pPr>
            <a:r>
              <a:rPr kumimoji="1" lang="zh-CN" altLang="en-US" sz="2800" dirty="0" smtClean="0"/>
              <a:t>图像恢复与重建</a:t>
            </a:r>
            <a:endParaRPr kumimoji="1" lang="en-US" altLang="zh-CN" sz="2800" dirty="0" smtClean="0"/>
          </a:p>
          <a:p>
            <a:pPr lvl="1"/>
            <a:r>
              <a:rPr lang="zh-CN" altLang="en-US" sz="2400" dirty="0"/>
              <a:t>恢复图像原本面貌，辐射校正</a:t>
            </a:r>
            <a:r>
              <a:rPr lang="zh-CN" altLang="en-US" sz="2400" dirty="0" smtClean="0"/>
              <a:t>、几</a:t>
            </a:r>
            <a:r>
              <a:rPr lang="zh-CN" altLang="en-US" sz="2400" dirty="0"/>
              <a:t>何</a:t>
            </a:r>
            <a:r>
              <a:rPr lang="zh-CN" altLang="en-US" sz="2400" dirty="0" smtClean="0"/>
              <a:t>校正</a:t>
            </a:r>
            <a:endParaRPr lang="en-US" altLang="zh-CN" sz="2400" dirty="0" smtClean="0"/>
          </a:p>
          <a:p>
            <a:pPr lvl="1"/>
            <a:r>
              <a:rPr lang="zh-CN" altLang="en-US" sz="2400" dirty="0" smtClean="0"/>
              <a:t>根据多角度一维投影关系重建二维图像</a:t>
            </a:r>
            <a:endParaRPr lang="zh-CN" altLang="en-US" sz="2400" dirty="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23</a:t>
            </a:fld>
            <a:endParaRPr lang="zh-CN" altLang="en-US"/>
          </a:p>
        </p:txBody>
      </p:sp>
      <p:graphicFrame>
        <p:nvGraphicFramePr>
          <p:cNvPr id="8" name="Object 2"/>
          <p:cNvGraphicFramePr>
            <a:graphicFrameLocks noChangeAspect="1"/>
          </p:cNvGraphicFramePr>
          <p:nvPr>
            <p:extLst>
              <p:ext uri="{D42A27DB-BD31-4B8C-83A1-F6EECF244321}">
                <p14:modId xmlns:p14="http://schemas.microsoft.com/office/powerpoint/2010/main" val="3786684858"/>
              </p:ext>
            </p:extLst>
          </p:nvPr>
        </p:nvGraphicFramePr>
        <p:xfrm>
          <a:off x="5004048" y="1268760"/>
          <a:ext cx="1600200" cy="1666875"/>
        </p:xfrm>
        <a:graphic>
          <a:graphicData uri="http://schemas.openxmlformats.org/presentationml/2006/ole">
            <mc:AlternateContent xmlns:mc="http://schemas.openxmlformats.org/markup-compatibility/2006">
              <mc:Choice xmlns:v="urn:schemas-microsoft-com:vml" Requires="v">
                <p:oleObj spid="_x0000_s19725" r:id="rId4" imgW="926657" imgH="964739" progId="">
                  <p:embed/>
                </p:oleObj>
              </mc:Choice>
              <mc:Fallback>
                <p:oleObj r:id="rId4" imgW="926657" imgH="96473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1268760"/>
                        <a:ext cx="16002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748146954"/>
              </p:ext>
            </p:extLst>
          </p:nvPr>
        </p:nvGraphicFramePr>
        <p:xfrm>
          <a:off x="7452320" y="260648"/>
          <a:ext cx="1371600" cy="1282700"/>
        </p:xfrm>
        <a:graphic>
          <a:graphicData uri="http://schemas.openxmlformats.org/presentationml/2006/ole">
            <mc:AlternateContent xmlns:mc="http://schemas.openxmlformats.org/markup-compatibility/2006">
              <mc:Choice xmlns:v="urn:schemas-microsoft-com:vml" Requires="v">
                <p:oleObj spid="_x0000_s19726" r:id="rId6" imgW="926657" imgH="964739" progId="">
                  <p:embed/>
                </p:oleObj>
              </mc:Choice>
              <mc:Fallback>
                <p:oleObj r:id="rId6" imgW="926657" imgH="964739"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2320" y="260648"/>
                        <a:ext cx="1371600"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1080119555"/>
              </p:ext>
            </p:extLst>
          </p:nvPr>
        </p:nvGraphicFramePr>
        <p:xfrm>
          <a:off x="7452320" y="3212976"/>
          <a:ext cx="1371600" cy="1428750"/>
        </p:xfrm>
        <a:graphic>
          <a:graphicData uri="http://schemas.openxmlformats.org/presentationml/2006/ole">
            <mc:AlternateContent xmlns:mc="http://schemas.openxmlformats.org/markup-compatibility/2006">
              <mc:Choice xmlns:v="urn:schemas-microsoft-com:vml" Requires="v">
                <p:oleObj spid="_x0000_s19727" r:id="rId8" imgW="926657" imgH="964739" progId="">
                  <p:embed/>
                </p:oleObj>
              </mc:Choice>
              <mc:Fallback>
                <p:oleObj r:id="rId8" imgW="926657" imgH="964739"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2320" y="3212976"/>
                        <a:ext cx="13716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3648046538"/>
              </p:ext>
            </p:extLst>
          </p:nvPr>
        </p:nvGraphicFramePr>
        <p:xfrm>
          <a:off x="7452320" y="1628800"/>
          <a:ext cx="1371600" cy="1485900"/>
        </p:xfrm>
        <a:graphic>
          <a:graphicData uri="http://schemas.openxmlformats.org/presentationml/2006/ole">
            <mc:AlternateContent xmlns:mc="http://schemas.openxmlformats.org/markup-compatibility/2006">
              <mc:Choice xmlns:v="urn:schemas-microsoft-com:vml" Requires="v">
                <p:oleObj spid="_x0000_s19728" r:id="rId10" imgW="1180952" imgH="1231746" progId="">
                  <p:embed/>
                </p:oleObj>
              </mc:Choice>
              <mc:Fallback>
                <p:oleObj r:id="rId10" imgW="1180952" imgH="1231746"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2320" y="1628800"/>
                        <a:ext cx="13716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2"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1960" y="3356992"/>
            <a:ext cx="28321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8"/>
          <p:cNvGraphicFramePr>
            <a:graphicFrameLocks noChangeAspect="1"/>
          </p:cNvGraphicFramePr>
          <p:nvPr>
            <p:extLst>
              <p:ext uri="{D42A27DB-BD31-4B8C-83A1-F6EECF244321}">
                <p14:modId xmlns:p14="http://schemas.microsoft.com/office/powerpoint/2010/main" val="1168827549"/>
              </p:ext>
            </p:extLst>
          </p:nvPr>
        </p:nvGraphicFramePr>
        <p:xfrm>
          <a:off x="4283968" y="4869160"/>
          <a:ext cx="3479800" cy="1549400"/>
        </p:xfrm>
        <a:graphic>
          <a:graphicData uri="http://schemas.openxmlformats.org/presentationml/2006/ole">
            <mc:AlternateContent xmlns:mc="http://schemas.openxmlformats.org/markup-compatibility/2006">
              <mc:Choice xmlns:v="urn:schemas-microsoft-com:vml" Requires="v">
                <p:oleObj spid="_x0000_s19729" r:id="rId13" imgW="3479365" imgH="1549206" progId="">
                  <p:embed/>
                </p:oleObj>
              </mc:Choice>
              <mc:Fallback>
                <p:oleObj r:id="rId13" imgW="3479365" imgH="1549206"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3968" y="4869160"/>
                        <a:ext cx="3479800"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92718658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图像处理基本方法</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3322712" cy="5040560"/>
          </a:xfrm>
        </p:spPr>
        <p:txBody>
          <a:bodyPr/>
          <a:lstStyle/>
          <a:p>
            <a:pPr marL="571500" indent="-457200">
              <a:lnSpc>
                <a:spcPct val="120000"/>
              </a:lnSpc>
            </a:pPr>
            <a:r>
              <a:rPr kumimoji="1" lang="zh-CN" altLang="en-US" sz="2800" dirty="0" smtClean="0"/>
              <a:t>图像编码</a:t>
            </a:r>
            <a:endParaRPr kumimoji="1" lang="en-US" altLang="zh-CN" sz="2800" dirty="0" smtClean="0"/>
          </a:p>
          <a:p>
            <a:pPr marL="971550" lvl="1" indent="-457200">
              <a:lnSpc>
                <a:spcPct val="120000"/>
              </a:lnSpc>
            </a:pPr>
            <a:r>
              <a:rPr kumimoji="1" lang="zh-CN" altLang="en-US" sz="2400" dirty="0" smtClean="0"/>
              <a:t>压缩数据，有效存储与传输</a:t>
            </a:r>
            <a:endParaRPr kumimoji="1" lang="en-US" altLang="zh-CN" sz="2400" dirty="0" smtClean="0"/>
          </a:p>
          <a:p>
            <a:pPr marL="571500" indent="-457200">
              <a:lnSpc>
                <a:spcPct val="120000"/>
              </a:lnSpc>
            </a:pPr>
            <a:r>
              <a:rPr kumimoji="1" lang="zh-CN" altLang="en-US" sz="2800" dirty="0" smtClean="0"/>
              <a:t>图像分割</a:t>
            </a:r>
            <a:endParaRPr kumimoji="1" lang="en-US" altLang="zh-CN" sz="2800" dirty="0" smtClean="0"/>
          </a:p>
          <a:p>
            <a:pPr marL="971550" lvl="1" indent="-457200">
              <a:lnSpc>
                <a:spcPct val="120000"/>
              </a:lnSpc>
            </a:pPr>
            <a:r>
              <a:rPr lang="zh-CN" altLang="en-US" sz="2400" dirty="0"/>
              <a:t>将一幅图像划分为互不重叠的区域，为后续的图像分析做基础</a:t>
            </a:r>
          </a:p>
          <a:p>
            <a:pPr marL="971550" lvl="1" indent="-457200">
              <a:lnSpc>
                <a:spcPct val="120000"/>
              </a:lnSpc>
            </a:pPr>
            <a:endParaRPr kumimoji="1" lang="en-US" altLang="zh-CN" sz="2400" dirty="0" smtClean="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24</a:t>
            </a:fld>
            <a:endParaRPr lang="zh-CN" altLang="en-US"/>
          </a:p>
        </p:txBody>
      </p:sp>
      <p:graphicFrame>
        <p:nvGraphicFramePr>
          <p:cNvPr id="14" name="Object 2"/>
          <p:cNvGraphicFramePr>
            <a:graphicFrameLocks noChangeAspect="1"/>
          </p:cNvGraphicFramePr>
          <p:nvPr>
            <p:extLst>
              <p:ext uri="{D42A27DB-BD31-4B8C-83A1-F6EECF244321}">
                <p14:modId xmlns:p14="http://schemas.microsoft.com/office/powerpoint/2010/main" val="2692700971"/>
              </p:ext>
            </p:extLst>
          </p:nvPr>
        </p:nvGraphicFramePr>
        <p:xfrm>
          <a:off x="3995936" y="1196752"/>
          <a:ext cx="2312640" cy="2384648"/>
        </p:xfrm>
        <a:graphic>
          <a:graphicData uri="http://schemas.openxmlformats.org/presentationml/2006/ole">
            <mc:AlternateContent xmlns:mc="http://schemas.openxmlformats.org/markup-compatibility/2006">
              <mc:Choice xmlns:v="urn:schemas-microsoft-com:vml" Requires="v">
                <p:oleObj spid="_x0000_s20648" r:id="rId4" imgW="2438095" imgH="2438095" progId="PBrush">
                  <p:embed/>
                </p:oleObj>
              </mc:Choice>
              <mc:Fallback>
                <p:oleObj r:id="rId4" imgW="2438095" imgH="2438095"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1196752"/>
                        <a:ext cx="2312640" cy="2384648"/>
                      </a:xfrm>
                      <a:prstGeom prst="rect">
                        <a:avLst/>
                      </a:prstGeom>
                      <a:noFill/>
                      <a:ln>
                        <a:noFill/>
                      </a:ln>
                      <a:effec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2540280512"/>
              </p:ext>
            </p:extLst>
          </p:nvPr>
        </p:nvGraphicFramePr>
        <p:xfrm>
          <a:off x="6516216" y="1182216"/>
          <a:ext cx="2399184" cy="2399184"/>
        </p:xfrm>
        <a:graphic>
          <a:graphicData uri="http://schemas.openxmlformats.org/presentationml/2006/ole">
            <mc:AlternateContent xmlns:mc="http://schemas.openxmlformats.org/markup-compatibility/2006">
              <mc:Choice xmlns:v="urn:schemas-microsoft-com:vml" Requires="v">
                <p:oleObj spid="_x0000_s20649" r:id="rId6" imgW="3111111" imgH="3111111" progId="">
                  <p:embed/>
                </p:oleObj>
              </mc:Choice>
              <mc:Fallback>
                <p:oleObj r:id="rId6" imgW="3111111" imgH="3111111"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216" y="1182216"/>
                        <a:ext cx="2399184" cy="2399184"/>
                      </a:xfrm>
                      <a:prstGeom prst="rect">
                        <a:avLst/>
                      </a:prstGeom>
                      <a:noFill/>
                      <a:ln>
                        <a:noFill/>
                      </a:ln>
                      <a:effec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2440633816"/>
              </p:ext>
            </p:extLst>
          </p:nvPr>
        </p:nvGraphicFramePr>
        <p:xfrm>
          <a:off x="5004048" y="3789040"/>
          <a:ext cx="2452688" cy="2452688"/>
        </p:xfrm>
        <a:graphic>
          <a:graphicData uri="http://schemas.openxmlformats.org/presentationml/2006/ole">
            <mc:AlternateContent xmlns:mc="http://schemas.openxmlformats.org/markup-compatibility/2006">
              <mc:Choice xmlns:v="urn:schemas-microsoft-com:vml" Requires="v">
                <p:oleObj spid="_x0000_s20650" r:id="rId8" imgW="2438095" imgH="2438095" progId="PBrush">
                  <p:embed/>
                </p:oleObj>
              </mc:Choice>
              <mc:Fallback>
                <p:oleObj r:id="rId8" imgW="2438095" imgH="2438095"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3789040"/>
                        <a:ext cx="2452688" cy="2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2805547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图像处理基本方法</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2962672" cy="5040560"/>
          </a:xfrm>
        </p:spPr>
        <p:txBody>
          <a:bodyPr/>
          <a:lstStyle/>
          <a:p>
            <a:pPr marL="571500" indent="-457200">
              <a:lnSpc>
                <a:spcPct val="120000"/>
              </a:lnSpc>
            </a:pPr>
            <a:r>
              <a:rPr kumimoji="1" lang="zh-CN" altLang="en-US" sz="2800" dirty="0" smtClean="0"/>
              <a:t>图像纹理分析</a:t>
            </a:r>
            <a:endParaRPr kumimoji="1" lang="en-US" altLang="zh-CN" sz="2800" dirty="0" smtClean="0"/>
          </a:p>
          <a:p>
            <a:pPr marL="971550" lvl="1" indent="-457200">
              <a:lnSpc>
                <a:spcPct val="120000"/>
              </a:lnSpc>
            </a:pPr>
            <a:r>
              <a:rPr kumimoji="1" lang="zh-CN" altLang="en-US" sz="2400" dirty="0" smtClean="0"/>
              <a:t>空间规律性分析</a:t>
            </a:r>
            <a:endParaRPr kumimoji="1" lang="en-US" altLang="zh-CN" sz="2400" dirty="0"/>
          </a:p>
          <a:p>
            <a:pPr marL="971550" lvl="1" indent="-457200">
              <a:lnSpc>
                <a:spcPct val="120000"/>
              </a:lnSpc>
            </a:pPr>
            <a:endParaRPr kumimoji="1" lang="en-US" altLang="zh-CN" sz="2400" dirty="0" smtClean="0"/>
          </a:p>
          <a:p>
            <a:pPr marL="571500" indent="-457200">
              <a:lnSpc>
                <a:spcPct val="120000"/>
              </a:lnSpc>
            </a:pPr>
            <a:r>
              <a:rPr kumimoji="1" lang="zh-CN" altLang="en-US" sz="2800" dirty="0" smtClean="0"/>
              <a:t>图像识别分类</a:t>
            </a:r>
            <a:endParaRPr kumimoji="1" lang="en-US" altLang="zh-CN" sz="2800" dirty="0" smtClean="0"/>
          </a:p>
          <a:p>
            <a:pPr marL="971550" lvl="1" indent="-457200">
              <a:lnSpc>
                <a:spcPct val="120000"/>
              </a:lnSpc>
            </a:pPr>
            <a:r>
              <a:rPr kumimoji="1" lang="zh-CN" altLang="en-US" sz="2400" dirty="0" smtClean="0"/>
              <a:t>图像中不同对象进行识别、归类描述</a:t>
            </a:r>
            <a:endParaRPr kumimoji="1" lang="en-US" altLang="zh-CN" sz="2400" dirty="0" smtClean="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25</a:t>
            </a:fld>
            <a:endParaRPr lang="zh-CN" altLang="en-US"/>
          </a:p>
        </p:txBody>
      </p:sp>
      <p:graphicFrame>
        <p:nvGraphicFramePr>
          <p:cNvPr id="10" name="Object 3"/>
          <p:cNvGraphicFramePr>
            <a:graphicFrameLocks noChangeAspect="1"/>
          </p:cNvGraphicFramePr>
          <p:nvPr>
            <p:extLst>
              <p:ext uri="{D42A27DB-BD31-4B8C-83A1-F6EECF244321}">
                <p14:modId xmlns:p14="http://schemas.microsoft.com/office/powerpoint/2010/main" val="4024728974"/>
              </p:ext>
            </p:extLst>
          </p:nvPr>
        </p:nvGraphicFramePr>
        <p:xfrm>
          <a:off x="4355976" y="1700808"/>
          <a:ext cx="1524000" cy="1019175"/>
        </p:xfrm>
        <a:graphic>
          <a:graphicData uri="http://schemas.openxmlformats.org/presentationml/2006/ole">
            <mc:AlternateContent xmlns:mc="http://schemas.openxmlformats.org/markup-compatibility/2006">
              <mc:Choice xmlns:v="urn:schemas-microsoft-com:vml" Requires="v">
                <p:oleObj spid="_x0000_s21564" r:id="rId4" imgW="1524347" imgH="1016231" progId="">
                  <p:embed/>
                </p:oleObj>
              </mc:Choice>
              <mc:Fallback>
                <p:oleObj r:id="rId4" imgW="1524347" imgH="101623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1700808"/>
                        <a:ext cx="15240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1700808"/>
            <a:ext cx="15240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168" y="3861048"/>
            <a:ext cx="2895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3861048"/>
            <a:ext cx="26670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4930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1.6</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图像处理技术的应用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147248" cy="5040560"/>
          </a:xfrm>
        </p:spPr>
        <p:txBody>
          <a:bodyPr/>
          <a:lstStyle/>
          <a:p>
            <a:pPr marL="571500" indent="-457200">
              <a:lnSpc>
                <a:spcPct val="120000"/>
              </a:lnSpc>
            </a:pPr>
            <a:r>
              <a:rPr kumimoji="1" lang="zh-CN" altLang="en-US" sz="2800" dirty="0" smtClean="0"/>
              <a:t>遥感图像应用</a:t>
            </a:r>
            <a:endParaRPr kumimoji="1" lang="en-US" altLang="zh-CN" sz="2800" dirty="0" smtClean="0"/>
          </a:p>
          <a:p>
            <a:pPr lvl="1"/>
            <a:r>
              <a:rPr lang="zh-CN" altLang="en-US" sz="2000" dirty="0"/>
              <a:t>土地资源调查，农作物长势监测，自然灾害监测与预报，</a:t>
            </a:r>
            <a:endParaRPr lang="en-US" altLang="zh-CN" sz="2000" dirty="0"/>
          </a:p>
          <a:p>
            <a:pPr lvl="1"/>
            <a:r>
              <a:rPr lang="zh-CN" altLang="en-US" sz="2000" dirty="0"/>
              <a:t>地势、地貌测绘以及地质构造解译，探矿</a:t>
            </a:r>
            <a:endParaRPr lang="en-US" altLang="zh-CN" sz="2000" dirty="0"/>
          </a:p>
          <a:p>
            <a:pPr marL="971550" lvl="1" indent="-457200">
              <a:lnSpc>
                <a:spcPct val="120000"/>
              </a:lnSpc>
            </a:pPr>
            <a:endParaRPr kumimoji="1" lang="en-US" altLang="zh-CN" sz="2400" dirty="0" smtClean="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26</a:t>
            </a:fld>
            <a:endParaRPr lang="zh-CN" altLang="en-US"/>
          </a:p>
        </p:txBody>
      </p:sp>
      <p:pic>
        <p:nvPicPr>
          <p:cNvPr id="14"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548680"/>
            <a:ext cx="2328243" cy="139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spotc.tif"/>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00" y="2708920"/>
            <a:ext cx="7291536" cy="38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9799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1.6</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图像处理技术的应用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147248" cy="5040560"/>
          </a:xfrm>
        </p:spPr>
        <p:txBody>
          <a:bodyPr/>
          <a:lstStyle/>
          <a:p>
            <a:pPr marL="571500" indent="-457200">
              <a:lnSpc>
                <a:spcPct val="120000"/>
              </a:lnSpc>
            </a:pPr>
            <a:r>
              <a:rPr kumimoji="1" lang="zh-CN" altLang="en-US" sz="2800" dirty="0" smtClean="0"/>
              <a:t>气象卫星图像分析</a:t>
            </a:r>
            <a:endParaRPr kumimoji="1" lang="en-US" altLang="zh-CN" sz="2800" dirty="0" smtClean="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27</a:t>
            </a:fld>
            <a:endParaRPr lang="zh-CN" altLang="en-US"/>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348880"/>
            <a:ext cx="4071293" cy="3336171"/>
          </a:xfrm>
          <a:prstGeom prst="rect">
            <a:avLst/>
          </a:prstGeom>
          <a:noFill/>
          <a:ln w="9525">
            <a:noFill/>
            <a:miter lim="800000"/>
            <a:headEnd/>
            <a:tailEnd/>
          </a:ln>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780928"/>
            <a:ext cx="3864611" cy="2892425"/>
          </a:xfrm>
          <a:prstGeom prst="rect">
            <a:avLst/>
          </a:prstGeom>
          <a:noFill/>
          <a:ln w="9525">
            <a:noFill/>
            <a:miter lim="800000"/>
            <a:headEnd/>
            <a:tailEnd/>
          </a:ln>
        </p:spPr>
      </p:pic>
    </p:spTree>
    <p:extLst>
      <p:ext uri="{BB962C8B-B14F-4D97-AF65-F5344CB8AC3E}">
        <p14:creationId xmlns:p14="http://schemas.microsoft.com/office/powerpoint/2010/main" val="390567114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1.6</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图像处理技术的应用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147248" cy="5040560"/>
          </a:xfrm>
        </p:spPr>
        <p:txBody>
          <a:bodyPr/>
          <a:lstStyle/>
          <a:p>
            <a:pPr marL="571500" indent="-457200">
              <a:lnSpc>
                <a:spcPct val="120000"/>
              </a:lnSpc>
            </a:pPr>
            <a:r>
              <a:rPr kumimoji="1" lang="zh-CN" altLang="en-US" sz="2800" dirty="0" smtClean="0"/>
              <a:t>视频监控与检测</a:t>
            </a:r>
            <a:endParaRPr kumimoji="1" lang="en-US" altLang="zh-CN" sz="2800" dirty="0" smtClean="0"/>
          </a:p>
          <a:p>
            <a:pPr marL="971550" lvl="1" indent="-457200">
              <a:lnSpc>
                <a:spcPct val="120000"/>
              </a:lnSpc>
            </a:pPr>
            <a:r>
              <a:rPr kumimoji="1" lang="zh-CN" altLang="en-US" sz="2400" dirty="0" smtClean="0"/>
              <a:t>交通违章、安防监控、工业自动化检测</a:t>
            </a:r>
            <a:endParaRPr kumimoji="1" lang="en-US" altLang="zh-CN" sz="2400" dirty="0" smtClean="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28</a:t>
            </a:fld>
            <a:endParaRPr lang="zh-CN" altLang="en-US"/>
          </a:p>
        </p:txBody>
      </p:sp>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437112"/>
            <a:ext cx="4392488" cy="18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492896"/>
            <a:ext cx="4392488" cy="182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3212976"/>
            <a:ext cx="359102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0376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1.6</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图像处理技术的应用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147248" cy="5040560"/>
          </a:xfrm>
        </p:spPr>
        <p:txBody>
          <a:bodyPr/>
          <a:lstStyle/>
          <a:p>
            <a:pPr marL="571500" indent="-457200">
              <a:lnSpc>
                <a:spcPct val="120000"/>
              </a:lnSpc>
            </a:pPr>
            <a:r>
              <a:rPr kumimoji="1" lang="zh-CN" altLang="en-US" sz="2800" dirty="0" smtClean="0"/>
              <a:t>生物医学</a:t>
            </a:r>
            <a:endParaRPr kumimoji="1" lang="en-US" altLang="zh-CN" sz="2800" dirty="0" smtClean="0"/>
          </a:p>
          <a:p>
            <a:pPr marL="971550" lvl="1" indent="-457200">
              <a:lnSpc>
                <a:spcPct val="120000"/>
              </a:lnSpc>
            </a:pPr>
            <a:r>
              <a:rPr lang="en-US" altLang="zh-CN" sz="2400" dirty="0">
                <a:latin typeface="宋体" charset="0"/>
              </a:rPr>
              <a:t>CT</a:t>
            </a:r>
            <a:r>
              <a:rPr lang="zh-CN" altLang="en-US" sz="2400" dirty="0">
                <a:latin typeface="宋体" charset="0"/>
              </a:rPr>
              <a:t>及核磁共振、超声波、 </a:t>
            </a:r>
            <a:r>
              <a:rPr lang="en-US" altLang="zh-CN" sz="2400" dirty="0">
                <a:latin typeface="宋体" charset="0"/>
              </a:rPr>
              <a:t>X</a:t>
            </a:r>
            <a:r>
              <a:rPr lang="zh-CN" altLang="en-US" sz="2400" dirty="0">
                <a:latin typeface="宋体" charset="0"/>
              </a:rPr>
              <a:t>射线成像分析等</a:t>
            </a:r>
            <a:endParaRPr kumimoji="1" lang="en-US" altLang="zh-CN" sz="2400" dirty="0" smtClean="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29</a:t>
            </a:fld>
            <a:endParaRPr lang="zh-CN" altLang="en-US"/>
          </a:p>
        </p:txBody>
      </p:sp>
      <p:pic>
        <p:nvPicPr>
          <p:cNvPr id="7" name="Picture 14" descr="http://images.google.com/images?q=tbn:LRxMwbNypQcJ:www.chinacity.net/zgcs/shandong/jinan/page55/image/page63-8.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2492896"/>
            <a:ext cx="211931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descr="http://images.google.com/images?q=tbn:hjQXUC5wUgYJ:www.gemedicalsystems.com/cnzh/rad/us/products/log_400pro/images/LOGIQ400PRO_03.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464" y="2492896"/>
            <a:ext cx="1828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descr="http://images.google.com/images?q=tbn:eRf8mVph0NYJ:www.gdaw.gov.cn/ybyy/pic/szwc4.gif">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1064" y="2492896"/>
            <a:ext cx="20002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640" y="4149080"/>
            <a:ext cx="2849761" cy="2132872"/>
          </a:xfrm>
          <a:prstGeom prst="rect">
            <a:avLst/>
          </a:prstGeom>
          <a:noFill/>
          <a:ln w="9525">
            <a:noFill/>
            <a:miter lim="800000"/>
            <a:headEnd/>
            <a:tailEnd/>
          </a:ln>
        </p:spPr>
      </p:pic>
      <p:pic>
        <p:nvPicPr>
          <p:cNvPr id="11"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4149080"/>
            <a:ext cx="2886328" cy="2160240"/>
          </a:xfrm>
          <a:prstGeom prst="rect">
            <a:avLst/>
          </a:prstGeom>
          <a:noFill/>
          <a:ln w="9525">
            <a:noFill/>
            <a:miter lim="800000"/>
            <a:headEnd/>
            <a:tailEnd/>
          </a:ln>
        </p:spPr>
      </p:pic>
    </p:spTree>
    <p:extLst>
      <p:ext uri="{BB962C8B-B14F-4D97-AF65-F5344CB8AC3E}">
        <p14:creationId xmlns:p14="http://schemas.microsoft.com/office/powerpoint/2010/main" val="400896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89D1D9AC-E8F9-7344-8BDC-B5DF1E8D27C8}" type="datetime1">
              <a:rPr lang="zh-CN" altLang="en-US" smtClean="0"/>
              <a:t>16/8/31</a:t>
            </a:fld>
            <a:endParaRPr lang="zh-CN" altLang="en-US"/>
          </a:p>
        </p:txBody>
      </p:sp>
      <p:sp>
        <p:nvSpPr>
          <p:cNvPr id="3" name="页脚占位符 2"/>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4" name="幻灯片编号占位符 3"/>
          <p:cNvSpPr>
            <a:spLocks noGrp="1"/>
          </p:cNvSpPr>
          <p:nvPr>
            <p:ph type="sldNum" sz="quarter" idx="12"/>
          </p:nvPr>
        </p:nvSpPr>
        <p:spPr/>
        <p:txBody>
          <a:bodyPr/>
          <a:lstStyle/>
          <a:p>
            <a:pPr>
              <a:defRPr/>
            </a:pPr>
            <a:fld id="{3AEE19B0-8EEA-42B8-93F2-7F04AB43969F}" type="slidenum">
              <a:rPr lang="zh-CN" altLang="en-US" smtClean="0"/>
              <a:pPr>
                <a:defRPr/>
              </a:pPr>
              <a:t>3</a:t>
            </a:fld>
            <a:endParaRPr lang="zh-CN" altLang="en-US"/>
          </a:p>
        </p:txBody>
      </p:sp>
      <p:pic>
        <p:nvPicPr>
          <p:cNvPr id="5" name="Picture 8" descr="C:\Users\Administrator\Desktop\合成图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118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C:\Users\Administrator\Desktop\合成图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764704"/>
            <a:ext cx="33877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C:\Users\Administrator\Desktop\合成图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4581128"/>
            <a:ext cx="1524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974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0" presetClass="entr" presetSubtype="0" decel="10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3"/>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1.6</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图像处理技术的应用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147248" cy="5040560"/>
          </a:xfrm>
        </p:spPr>
        <p:txBody>
          <a:bodyPr/>
          <a:lstStyle/>
          <a:p>
            <a:pPr marL="571500" indent="-457200">
              <a:lnSpc>
                <a:spcPct val="120000"/>
              </a:lnSpc>
            </a:pPr>
            <a:r>
              <a:rPr kumimoji="1" lang="zh-CN" altLang="en-US" sz="2800" dirty="0" smtClean="0"/>
              <a:t>文化娱乐</a:t>
            </a:r>
            <a:endParaRPr kumimoji="1" lang="en-US" altLang="zh-CN" sz="2800" dirty="0" smtClean="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30</a:t>
            </a:fld>
            <a:endParaRPr lang="zh-CN" altLang="en-US"/>
          </a:p>
        </p:txBody>
      </p:sp>
      <p:pic>
        <p:nvPicPr>
          <p:cNvPr id="8" name="图片 7" descr="IMGA09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3933056"/>
            <a:ext cx="2395538"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348880"/>
            <a:ext cx="3600400" cy="344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1556792"/>
            <a:ext cx="2592288" cy="444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6" descr="IMGA095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00" y="1556792"/>
            <a:ext cx="2371725"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05183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1.6</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图像处理技术的应用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147248" cy="5040560"/>
          </a:xfrm>
        </p:spPr>
        <p:txBody>
          <a:bodyPr/>
          <a:lstStyle/>
          <a:p>
            <a:pPr marL="571500" indent="-457200">
              <a:lnSpc>
                <a:spcPct val="120000"/>
              </a:lnSpc>
            </a:pPr>
            <a:r>
              <a:rPr kumimoji="1" lang="zh-CN" altLang="en-US" sz="2800" dirty="0" smtClean="0"/>
              <a:t>指纹识别、人脸识别</a:t>
            </a:r>
            <a:endParaRPr kumimoji="1" lang="en-US" altLang="zh-CN" sz="2800" dirty="0" smtClean="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31</a:t>
            </a:fld>
            <a:endParaRPr lang="zh-CN" altLang="en-US"/>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276872"/>
            <a:ext cx="1905812" cy="1778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4221088"/>
            <a:ext cx="1895128" cy="179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2708920"/>
            <a:ext cx="4057032" cy="3036441"/>
          </a:xfrm>
          <a:prstGeom prst="rect">
            <a:avLst/>
          </a:prstGeom>
          <a:noFill/>
          <a:ln w="9525">
            <a:noFill/>
            <a:miter lim="800000"/>
            <a:headEnd/>
            <a:tailEnd/>
          </a:ln>
        </p:spPr>
      </p:pic>
    </p:spTree>
    <p:extLst>
      <p:ext uri="{BB962C8B-B14F-4D97-AF65-F5344CB8AC3E}">
        <p14:creationId xmlns:p14="http://schemas.microsoft.com/office/powerpoint/2010/main" val="34954025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1.6</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图像处理技术的应用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147248" cy="5040560"/>
          </a:xfrm>
        </p:spPr>
        <p:txBody>
          <a:bodyPr/>
          <a:lstStyle/>
          <a:p>
            <a:r>
              <a:rPr lang="zh-CN" altLang="en-US" sz="2800" dirty="0">
                <a:effectLst>
                  <a:outerShdw blurRad="38100" dist="38100" dir="2700000" algn="tl">
                    <a:srgbClr val="DDDDDD"/>
                  </a:outerShdw>
                </a:effectLst>
              </a:rPr>
              <a:t>实时视频传送，高效的图像处理与传输技术</a:t>
            </a:r>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32</a:t>
            </a:fld>
            <a:endParaRPr lang="zh-CN" altLang="en-US"/>
          </a:p>
        </p:txBody>
      </p:sp>
      <p:sp>
        <p:nvSpPr>
          <p:cNvPr id="10" name="Rectangle 2"/>
          <p:cNvSpPr>
            <a:spLocks noChangeArrowheads="1"/>
          </p:cNvSpPr>
          <p:nvPr/>
        </p:nvSpPr>
        <p:spPr bwMode="auto">
          <a:xfrm>
            <a:off x="1271588" y="2062163"/>
            <a:ext cx="6569075" cy="4092575"/>
          </a:xfrm>
          <a:prstGeom prst="rect">
            <a:avLst/>
          </a:prstGeom>
          <a:solidFill>
            <a:srgbClr val="000000">
              <a:alpha val="50000"/>
            </a:srgbClr>
          </a:solidFill>
          <a:ln w="9525" cmpd="sng">
            <a:solidFill>
              <a:schemeClr val="tx1"/>
            </a:solidFill>
            <a:miter lim="800000"/>
            <a:headEnd/>
            <a:tailEnd/>
          </a:ln>
        </p:spPr>
        <p:txBody>
          <a:bodyPr wrap="none" anchor="ctr"/>
          <a:lstStyle/>
          <a:p>
            <a:pPr algn="ctr"/>
            <a:endParaRPr lang="zh-CN" altLang="en-US" sz="1600">
              <a:solidFill>
                <a:schemeClr val="tx2"/>
              </a:solidFill>
              <a:latin typeface="Arial" charset="0"/>
            </a:endParaRPr>
          </a:p>
        </p:txBody>
      </p:sp>
      <p:sp>
        <p:nvSpPr>
          <p:cNvPr id="11" name="Rectangle 4"/>
          <p:cNvSpPr>
            <a:spLocks noChangeArrowheads="1"/>
          </p:cNvSpPr>
          <p:nvPr/>
        </p:nvSpPr>
        <p:spPr bwMode="auto">
          <a:xfrm>
            <a:off x="1268413" y="5673725"/>
            <a:ext cx="6569075" cy="512763"/>
          </a:xfrm>
          <a:prstGeom prst="rect">
            <a:avLst/>
          </a:prstGeom>
          <a:solidFill>
            <a:srgbClr val="CCFF66"/>
          </a:solidFill>
          <a:ln w="9525" cmpd="sng">
            <a:solidFill>
              <a:schemeClr val="tx1"/>
            </a:solidFill>
            <a:miter lim="800000"/>
            <a:headEnd/>
            <a:tailEnd/>
          </a:ln>
        </p:spPr>
        <p:txBody>
          <a:bodyPr wrap="none" anchor="ctr"/>
          <a:lstStyle/>
          <a:p>
            <a:pPr algn="ctr"/>
            <a:r>
              <a:rPr lang="zh-CN" altLang="en-US" b="1"/>
              <a:t>语音图像唇形同步</a:t>
            </a:r>
          </a:p>
        </p:txBody>
      </p:sp>
      <p:grpSp>
        <p:nvGrpSpPr>
          <p:cNvPr id="12" name="Group 6"/>
          <p:cNvGrpSpPr>
            <a:grpSpLocks/>
          </p:cNvGrpSpPr>
          <p:nvPr/>
        </p:nvGrpSpPr>
        <p:grpSpPr bwMode="auto">
          <a:xfrm>
            <a:off x="4116388" y="2936875"/>
            <a:ext cx="520700" cy="1855788"/>
            <a:chOff x="0" y="0"/>
            <a:chExt cx="328" cy="1169"/>
          </a:xfrm>
        </p:grpSpPr>
        <p:sp>
          <p:nvSpPr>
            <p:cNvPr id="13" name="Oval 7"/>
            <p:cNvSpPr>
              <a:spLocks noChangeArrowheads="1"/>
            </p:cNvSpPr>
            <p:nvPr/>
          </p:nvSpPr>
          <p:spPr bwMode="auto">
            <a:xfrm>
              <a:off x="16" y="100"/>
              <a:ext cx="32" cy="32"/>
            </a:xfrm>
            <a:prstGeom prst="ellipse">
              <a:avLst/>
            </a:prstGeom>
            <a:solidFill>
              <a:srgbClr val="B37121"/>
            </a:solidFill>
            <a:ln w="12700" cmpd="sng">
              <a:solidFill>
                <a:srgbClr val="472D0D"/>
              </a:solidFill>
              <a:round/>
              <a:headEnd/>
              <a:tailEnd/>
            </a:ln>
          </p:spPr>
          <p:txBody>
            <a:bodyPr wrap="none" anchor="ctr"/>
            <a:lstStyle/>
            <a:p>
              <a:pPr algn="ctr"/>
              <a:endParaRPr lang="zh-CN" altLang="en-US"/>
            </a:p>
          </p:txBody>
        </p:sp>
        <p:sp>
          <p:nvSpPr>
            <p:cNvPr id="14" name="Oval 8"/>
            <p:cNvSpPr>
              <a:spLocks noChangeArrowheads="1"/>
            </p:cNvSpPr>
            <p:nvPr/>
          </p:nvSpPr>
          <p:spPr bwMode="auto">
            <a:xfrm>
              <a:off x="280" y="100"/>
              <a:ext cx="32" cy="32"/>
            </a:xfrm>
            <a:prstGeom prst="ellipse">
              <a:avLst/>
            </a:prstGeom>
            <a:solidFill>
              <a:srgbClr val="B37121"/>
            </a:solidFill>
            <a:ln w="12700" cmpd="sng">
              <a:solidFill>
                <a:srgbClr val="472D0D"/>
              </a:solidFill>
              <a:round/>
              <a:headEnd/>
              <a:tailEnd/>
            </a:ln>
          </p:spPr>
          <p:txBody>
            <a:bodyPr wrap="none" anchor="ctr"/>
            <a:lstStyle/>
            <a:p>
              <a:pPr algn="ctr"/>
              <a:endParaRPr lang="zh-CN" altLang="en-US"/>
            </a:p>
          </p:txBody>
        </p:sp>
        <p:sp>
          <p:nvSpPr>
            <p:cNvPr id="15" name="Freeform 9"/>
            <p:cNvSpPr>
              <a:spLocks/>
            </p:cNvSpPr>
            <p:nvPr/>
          </p:nvSpPr>
          <p:spPr bwMode="auto">
            <a:xfrm>
              <a:off x="84" y="136"/>
              <a:ext cx="65" cy="73"/>
            </a:xfrm>
            <a:custGeom>
              <a:avLst/>
              <a:gdLst>
                <a:gd name="T0" fmla="*/ 8 w 65"/>
                <a:gd name="T1" fmla="*/ 0 h 73"/>
                <a:gd name="T2" fmla="*/ 64 w 65"/>
                <a:gd name="T3" fmla="*/ 48 h 73"/>
                <a:gd name="T4" fmla="*/ 64 w 65"/>
                <a:gd name="T5" fmla="*/ 72 h 73"/>
                <a:gd name="T6" fmla="*/ 0 w 65"/>
                <a:gd name="T7" fmla="*/ 0 h 73"/>
                <a:gd name="T8" fmla="*/ 8 w 65"/>
                <a:gd name="T9" fmla="*/ 0 h 73"/>
                <a:gd name="T10" fmla="*/ 0 60000 65536"/>
                <a:gd name="T11" fmla="*/ 0 60000 65536"/>
                <a:gd name="T12" fmla="*/ 0 60000 65536"/>
                <a:gd name="T13" fmla="*/ 0 60000 65536"/>
                <a:gd name="T14" fmla="*/ 0 60000 65536"/>
                <a:gd name="T15" fmla="*/ 0 w 65"/>
                <a:gd name="T16" fmla="*/ 0 h 73"/>
                <a:gd name="T17" fmla="*/ 65 w 65"/>
                <a:gd name="T18" fmla="*/ 73 h 73"/>
              </a:gdLst>
              <a:ahLst/>
              <a:cxnLst>
                <a:cxn ang="T10">
                  <a:pos x="T0" y="T1"/>
                </a:cxn>
                <a:cxn ang="T11">
                  <a:pos x="T2" y="T3"/>
                </a:cxn>
                <a:cxn ang="T12">
                  <a:pos x="T4" y="T5"/>
                </a:cxn>
                <a:cxn ang="T13">
                  <a:pos x="T6" y="T7"/>
                </a:cxn>
                <a:cxn ang="T14">
                  <a:pos x="T8" y="T9"/>
                </a:cxn>
              </a:cxnLst>
              <a:rect l="T15" t="T16" r="T17" b="T18"/>
              <a:pathLst>
                <a:path w="65" h="73">
                  <a:moveTo>
                    <a:pt x="8" y="0"/>
                  </a:moveTo>
                  <a:lnTo>
                    <a:pt x="64" y="48"/>
                  </a:lnTo>
                  <a:lnTo>
                    <a:pt x="64" y="72"/>
                  </a:lnTo>
                  <a:lnTo>
                    <a:pt x="0" y="0"/>
                  </a:lnTo>
                  <a:lnTo>
                    <a:pt x="8" y="0"/>
                  </a:lnTo>
                </a:path>
              </a:pathLst>
            </a:custGeom>
            <a:solidFill>
              <a:srgbClr val="472D0D"/>
            </a:solidFill>
            <a:ln w="12700" cap="rnd" cmpd="sng">
              <a:solidFill>
                <a:srgbClr val="472D0D"/>
              </a:solidFill>
              <a:miter lim="800000"/>
              <a:headEnd/>
              <a:tailEnd/>
            </a:ln>
          </p:spPr>
          <p:txBody>
            <a:bodyPr/>
            <a:lstStyle/>
            <a:p>
              <a:pPr algn="ctr"/>
              <a:endParaRPr lang="zh-CN" altLang="en-US"/>
            </a:p>
          </p:txBody>
        </p:sp>
        <p:sp>
          <p:nvSpPr>
            <p:cNvPr id="16" name="Freeform 10"/>
            <p:cNvSpPr>
              <a:spLocks/>
            </p:cNvSpPr>
            <p:nvPr/>
          </p:nvSpPr>
          <p:spPr bwMode="auto">
            <a:xfrm>
              <a:off x="164" y="136"/>
              <a:ext cx="65" cy="73"/>
            </a:xfrm>
            <a:custGeom>
              <a:avLst/>
              <a:gdLst>
                <a:gd name="T0" fmla="*/ 56 w 65"/>
                <a:gd name="T1" fmla="*/ 0 h 73"/>
                <a:gd name="T2" fmla="*/ 0 w 65"/>
                <a:gd name="T3" fmla="*/ 48 h 73"/>
                <a:gd name="T4" fmla="*/ 0 w 65"/>
                <a:gd name="T5" fmla="*/ 72 h 73"/>
                <a:gd name="T6" fmla="*/ 64 w 65"/>
                <a:gd name="T7" fmla="*/ 0 h 73"/>
                <a:gd name="T8" fmla="*/ 56 w 65"/>
                <a:gd name="T9" fmla="*/ 0 h 73"/>
                <a:gd name="T10" fmla="*/ 0 60000 65536"/>
                <a:gd name="T11" fmla="*/ 0 60000 65536"/>
                <a:gd name="T12" fmla="*/ 0 60000 65536"/>
                <a:gd name="T13" fmla="*/ 0 60000 65536"/>
                <a:gd name="T14" fmla="*/ 0 60000 65536"/>
                <a:gd name="T15" fmla="*/ 0 w 65"/>
                <a:gd name="T16" fmla="*/ 0 h 73"/>
                <a:gd name="T17" fmla="*/ 65 w 65"/>
                <a:gd name="T18" fmla="*/ 73 h 73"/>
              </a:gdLst>
              <a:ahLst/>
              <a:cxnLst>
                <a:cxn ang="T10">
                  <a:pos x="T0" y="T1"/>
                </a:cxn>
                <a:cxn ang="T11">
                  <a:pos x="T2" y="T3"/>
                </a:cxn>
                <a:cxn ang="T12">
                  <a:pos x="T4" y="T5"/>
                </a:cxn>
                <a:cxn ang="T13">
                  <a:pos x="T6" y="T7"/>
                </a:cxn>
                <a:cxn ang="T14">
                  <a:pos x="T8" y="T9"/>
                </a:cxn>
              </a:cxnLst>
              <a:rect l="T15" t="T16" r="T17" b="T18"/>
              <a:pathLst>
                <a:path w="65" h="73">
                  <a:moveTo>
                    <a:pt x="56" y="0"/>
                  </a:moveTo>
                  <a:lnTo>
                    <a:pt x="0" y="48"/>
                  </a:lnTo>
                  <a:lnTo>
                    <a:pt x="0" y="72"/>
                  </a:lnTo>
                  <a:lnTo>
                    <a:pt x="64" y="0"/>
                  </a:lnTo>
                  <a:lnTo>
                    <a:pt x="56" y="0"/>
                  </a:lnTo>
                </a:path>
              </a:pathLst>
            </a:custGeom>
            <a:solidFill>
              <a:srgbClr val="472D0D"/>
            </a:solidFill>
            <a:ln w="12700" cap="rnd" cmpd="sng">
              <a:solidFill>
                <a:srgbClr val="472D0D"/>
              </a:solidFill>
              <a:miter lim="800000"/>
              <a:headEnd/>
              <a:tailEnd/>
            </a:ln>
          </p:spPr>
          <p:txBody>
            <a:bodyPr/>
            <a:lstStyle/>
            <a:p>
              <a:pPr algn="ctr"/>
              <a:endParaRPr lang="zh-CN" altLang="en-US"/>
            </a:p>
          </p:txBody>
        </p:sp>
        <p:sp>
          <p:nvSpPr>
            <p:cNvPr id="17" name="Freeform 11"/>
            <p:cNvSpPr>
              <a:spLocks/>
            </p:cNvSpPr>
            <p:nvPr/>
          </p:nvSpPr>
          <p:spPr bwMode="auto">
            <a:xfrm>
              <a:off x="84" y="304"/>
              <a:ext cx="65" cy="65"/>
            </a:xfrm>
            <a:custGeom>
              <a:avLst/>
              <a:gdLst>
                <a:gd name="T0" fmla="*/ 8 w 65"/>
                <a:gd name="T1" fmla="*/ 0 h 65"/>
                <a:gd name="T2" fmla="*/ 64 w 65"/>
                <a:gd name="T3" fmla="*/ 56 h 65"/>
                <a:gd name="T4" fmla="*/ 64 w 65"/>
                <a:gd name="T5" fmla="*/ 64 h 65"/>
                <a:gd name="T6" fmla="*/ 0 w 65"/>
                <a:gd name="T7" fmla="*/ 0 h 65"/>
                <a:gd name="T8" fmla="*/ 8 w 65"/>
                <a:gd name="T9" fmla="*/ 0 h 65"/>
                <a:gd name="T10" fmla="*/ 0 60000 65536"/>
                <a:gd name="T11" fmla="*/ 0 60000 65536"/>
                <a:gd name="T12" fmla="*/ 0 60000 65536"/>
                <a:gd name="T13" fmla="*/ 0 60000 65536"/>
                <a:gd name="T14" fmla="*/ 0 60000 65536"/>
                <a:gd name="T15" fmla="*/ 0 w 65"/>
                <a:gd name="T16" fmla="*/ 0 h 65"/>
                <a:gd name="T17" fmla="*/ 65 w 65"/>
                <a:gd name="T18" fmla="*/ 65 h 65"/>
              </a:gdLst>
              <a:ahLst/>
              <a:cxnLst>
                <a:cxn ang="T10">
                  <a:pos x="T0" y="T1"/>
                </a:cxn>
                <a:cxn ang="T11">
                  <a:pos x="T2" y="T3"/>
                </a:cxn>
                <a:cxn ang="T12">
                  <a:pos x="T4" y="T5"/>
                </a:cxn>
                <a:cxn ang="T13">
                  <a:pos x="T6" y="T7"/>
                </a:cxn>
                <a:cxn ang="T14">
                  <a:pos x="T8" y="T9"/>
                </a:cxn>
              </a:cxnLst>
              <a:rect l="T15" t="T16" r="T17" b="T18"/>
              <a:pathLst>
                <a:path w="65" h="65">
                  <a:moveTo>
                    <a:pt x="8" y="0"/>
                  </a:moveTo>
                  <a:lnTo>
                    <a:pt x="64" y="56"/>
                  </a:lnTo>
                  <a:lnTo>
                    <a:pt x="64" y="64"/>
                  </a:lnTo>
                  <a:lnTo>
                    <a:pt x="0" y="0"/>
                  </a:lnTo>
                  <a:lnTo>
                    <a:pt x="8" y="0"/>
                  </a:lnTo>
                </a:path>
              </a:pathLst>
            </a:custGeom>
            <a:solidFill>
              <a:srgbClr val="472D0D"/>
            </a:solidFill>
            <a:ln w="12700" cap="rnd" cmpd="sng">
              <a:solidFill>
                <a:srgbClr val="472D0D"/>
              </a:solidFill>
              <a:miter lim="800000"/>
              <a:headEnd/>
              <a:tailEnd/>
            </a:ln>
          </p:spPr>
          <p:txBody>
            <a:bodyPr/>
            <a:lstStyle/>
            <a:p>
              <a:pPr algn="ctr"/>
              <a:endParaRPr lang="zh-CN" altLang="en-US"/>
            </a:p>
          </p:txBody>
        </p:sp>
        <p:sp>
          <p:nvSpPr>
            <p:cNvPr id="18" name="Freeform 12"/>
            <p:cNvSpPr>
              <a:spLocks/>
            </p:cNvSpPr>
            <p:nvPr/>
          </p:nvSpPr>
          <p:spPr bwMode="auto">
            <a:xfrm>
              <a:off x="164" y="304"/>
              <a:ext cx="65" cy="65"/>
            </a:xfrm>
            <a:custGeom>
              <a:avLst/>
              <a:gdLst>
                <a:gd name="T0" fmla="*/ 56 w 65"/>
                <a:gd name="T1" fmla="*/ 0 h 65"/>
                <a:gd name="T2" fmla="*/ 0 w 65"/>
                <a:gd name="T3" fmla="*/ 56 h 65"/>
                <a:gd name="T4" fmla="*/ 0 w 65"/>
                <a:gd name="T5" fmla="*/ 64 h 65"/>
                <a:gd name="T6" fmla="*/ 64 w 65"/>
                <a:gd name="T7" fmla="*/ 0 h 65"/>
                <a:gd name="T8" fmla="*/ 56 w 65"/>
                <a:gd name="T9" fmla="*/ 0 h 65"/>
                <a:gd name="T10" fmla="*/ 0 60000 65536"/>
                <a:gd name="T11" fmla="*/ 0 60000 65536"/>
                <a:gd name="T12" fmla="*/ 0 60000 65536"/>
                <a:gd name="T13" fmla="*/ 0 60000 65536"/>
                <a:gd name="T14" fmla="*/ 0 60000 65536"/>
                <a:gd name="T15" fmla="*/ 0 w 65"/>
                <a:gd name="T16" fmla="*/ 0 h 65"/>
                <a:gd name="T17" fmla="*/ 65 w 65"/>
                <a:gd name="T18" fmla="*/ 65 h 65"/>
              </a:gdLst>
              <a:ahLst/>
              <a:cxnLst>
                <a:cxn ang="T10">
                  <a:pos x="T0" y="T1"/>
                </a:cxn>
                <a:cxn ang="T11">
                  <a:pos x="T2" y="T3"/>
                </a:cxn>
                <a:cxn ang="T12">
                  <a:pos x="T4" y="T5"/>
                </a:cxn>
                <a:cxn ang="T13">
                  <a:pos x="T6" y="T7"/>
                </a:cxn>
                <a:cxn ang="T14">
                  <a:pos x="T8" y="T9"/>
                </a:cxn>
              </a:cxnLst>
              <a:rect l="T15" t="T16" r="T17" b="T18"/>
              <a:pathLst>
                <a:path w="65" h="65">
                  <a:moveTo>
                    <a:pt x="56" y="0"/>
                  </a:moveTo>
                  <a:lnTo>
                    <a:pt x="0" y="56"/>
                  </a:lnTo>
                  <a:lnTo>
                    <a:pt x="0" y="64"/>
                  </a:lnTo>
                  <a:lnTo>
                    <a:pt x="64" y="0"/>
                  </a:lnTo>
                  <a:lnTo>
                    <a:pt x="56" y="0"/>
                  </a:lnTo>
                </a:path>
              </a:pathLst>
            </a:custGeom>
            <a:solidFill>
              <a:srgbClr val="472D0D"/>
            </a:solidFill>
            <a:ln w="12700" cap="rnd" cmpd="sng">
              <a:solidFill>
                <a:srgbClr val="472D0D"/>
              </a:solidFill>
              <a:miter lim="800000"/>
              <a:headEnd/>
              <a:tailEnd/>
            </a:ln>
          </p:spPr>
          <p:txBody>
            <a:bodyPr/>
            <a:lstStyle/>
            <a:p>
              <a:pPr algn="ctr"/>
              <a:endParaRPr lang="zh-CN" altLang="en-US"/>
            </a:p>
          </p:txBody>
        </p:sp>
        <p:sp>
          <p:nvSpPr>
            <p:cNvPr id="19" name="Freeform 13"/>
            <p:cNvSpPr>
              <a:spLocks/>
            </p:cNvSpPr>
            <p:nvPr/>
          </p:nvSpPr>
          <p:spPr bwMode="auto">
            <a:xfrm>
              <a:off x="148" y="0"/>
              <a:ext cx="33" cy="1169"/>
            </a:xfrm>
            <a:custGeom>
              <a:avLst/>
              <a:gdLst>
                <a:gd name="T0" fmla="*/ 32 w 33"/>
                <a:gd name="T1" fmla="*/ 1168 h 1169"/>
                <a:gd name="T2" fmla="*/ 32 w 33"/>
                <a:gd name="T3" fmla="*/ 8 h 1169"/>
                <a:gd name="T4" fmla="*/ 24 w 33"/>
                <a:gd name="T5" fmla="*/ 0 h 1169"/>
                <a:gd name="T6" fmla="*/ 8 w 33"/>
                <a:gd name="T7" fmla="*/ 0 h 1169"/>
                <a:gd name="T8" fmla="*/ 0 w 33"/>
                <a:gd name="T9" fmla="*/ 8 h 1169"/>
                <a:gd name="T10" fmla="*/ 0 w 33"/>
                <a:gd name="T11" fmla="*/ 1168 h 1169"/>
                <a:gd name="T12" fmla="*/ 0 60000 65536"/>
                <a:gd name="T13" fmla="*/ 0 60000 65536"/>
                <a:gd name="T14" fmla="*/ 0 60000 65536"/>
                <a:gd name="T15" fmla="*/ 0 60000 65536"/>
                <a:gd name="T16" fmla="*/ 0 60000 65536"/>
                <a:gd name="T17" fmla="*/ 0 60000 65536"/>
                <a:gd name="T18" fmla="*/ 0 w 33"/>
                <a:gd name="T19" fmla="*/ 0 h 1169"/>
                <a:gd name="T20" fmla="*/ 33 w 33"/>
                <a:gd name="T21" fmla="*/ 1169 h 1169"/>
              </a:gdLst>
              <a:ahLst/>
              <a:cxnLst>
                <a:cxn ang="T12">
                  <a:pos x="T0" y="T1"/>
                </a:cxn>
                <a:cxn ang="T13">
                  <a:pos x="T2" y="T3"/>
                </a:cxn>
                <a:cxn ang="T14">
                  <a:pos x="T4" y="T5"/>
                </a:cxn>
                <a:cxn ang="T15">
                  <a:pos x="T6" y="T7"/>
                </a:cxn>
                <a:cxn ang="T16">
                  <a:pos x="T8" y="T9"/>
                </a:cxn>
                <a:cxn ang="T17">
                  <a:pos x="T10" y="T11"/>
                </a:cxn>
              </a:cxnLst>
              <a:rect l="T18" t="T19" r="T20" b="T21"/>
              <a:pathLst>
                <a:path w="33" h="1169">
                  <a:moveTo>
                    <a:pt x="32" y="1168"/>
                  </a:moveTo>
                  <a:lnTo>
                    <a:pt x="32" y="8"/>
                  </a:lnTo>
                  <a:lnTo>
                    <a:pt x="24" y="0"/>
                  </a:lnTo>
                  <a:lnTo>
                    <a:pt x="8" y="0"/>
                  </a:lnTo>
                  <a:lnTo>
                    <a:pt x="0" y="8"/>
                  </a:lnTo>
                  <a:lnTo>
                    <a:pt x="0" y="1168"/>
                  </a:lnTo>
                </a:path>
              </a:pathLst>
            </a:custGeom>
            <a:solidFill>
              <a:srgbClr val="B37121"/>
            </a:solidFill>
            <a:ln w="12700" cap="rnd" cmpd="sng">
              <a:solidFill>
                <a:srgbClr val="472D0D"/>
              </a:solidFill>
              <a:miter lim="800000"/>
              <a:headEnd/>
              <a:tailEnd/>
            </a:ln>
          </p:spPr>
          <p:txBody>
            <a:bodyPr/>
            <a:lstStyle/>
            <a:p>
              <a:pPr algn="ctr"/>
              <a:endParaRPr lang="zh-CN" altLang="en-US"/>
            </a:p>
          </p:txBody>
        </p:sp>
        <p:sp>
          <p:nvSpPr>
            <p:cNvPr id="20" name="Line 14"/>
            <p:cNvSpPr>
              <a:spLocks noChangeShapeType="1"/>
            </p:cNvSpPr>
            <p:nvPr/>
          </p:nvSpPr>
          <p:spPr bwMode="auto">
            <a:xfrm>
              <a:off x="172" y="55"/>
              <a:ext cx="0" cy="1073"/>
            </a:xfrm>
            <a:prstGeom prst="line">
              <a:avLst/>
            </a:prstGeom>
            <a:noFill/>
            <a:ln w="12700" cmpd="sng">
              <a:solidFill>
                <a:srgbClr val="8F5B1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Rectangle 15"/>
            <p:cNvSpPr>
              <a:spLocks noChangeArrowheads="1"/>
            </p:cNvSpPr>
            <p:nvPr/>
          </p:nvSpPr>
          <p:spPr bwMode="auto">
            <a:xfrm>
              <a:off x="48" y="284"/>
              <a:ext cx="224" cy="24"/>
            </a:xfrm>
            <a:prstGeom prst="rect">
              <a:avLst/>
            </a:prstGeom>
            <a:solidFill>
              <a:srgbClr val="B37121"/>
            </a:solidFill>
            <a:ln w="12700" cmpd="sng">
              <a:solidFill>
                <a:srgbClr val="472D0D"/>
              </a:solidFill>
              <a:miter lim="800000"/>
              <a:headEnd/>
              <a:tailEnd/>
            </a:ln>
          </p:spPr>
          <p:txBody>
            <a:bodyPr wrap="none" anchor="ctr"/>
            <a:lstStyle/>
            <a:p>
              <a:pPr algn="ctr"/>
              <a:endParaRPr lang="zh-CN" altLang="en-US"/>
            </a:p>
          </p:txBody>
        </p:sp>
        <p:sp>
          <p:nvSpPr>
            <p:cNvPr id="22" name="Rectangle 16"/>
            <p:cNvSpPr>
              <a:spLocks noChangeArrowheads="1"/>
            </p:cNvSpPr>
            <p:nvPr/>
          </p:nvSpPr>
          <p:spPr bwMode="auto">
            <a:xfrm>
              <a:off x="0" y="124"/>
              <a:ext cx="328" cy="24"/>
            </a:xfrm>
            <a:prstGeom prst="rect">
              <a:avLst/>
            </a:prstGeom>
            <a:solidFill>
              <a:srgbClr val="B37121"/>
            </a:solidFill>
            <a:ln w="12700" cmpd="sng">
              <a:solidFill>
                <a:srgbClr val="472D0D"/>
              </a:solidFill>
              <a:miter lim="800000"/>
              <a:headEnd/>
              <a:tailEnd/>
            </a:ln>
          </p:spPr>
          <p:txBody>
            <a:bodyPr wrap="none" anchor="ctr"/>
            <a:lstStyle/>
            <a:p>
              <a:pPr algn="ctr"/>
              <a:endParaRPr lang="zh-CN" altLang="en-US"/>
            </a:p>
          </p:txBody>
        </p:sp>
        <p:sp>
          <p:nvSpPr>
            <p:cNvPr id="23" name="Line 17"/>
            <p:cNvSpPr>
              <a:spLocks noChangeShapeType="1"/>
            </p:cNvSpPr>
            <p:nvPr/>
          </p:nvSpPr>
          <p:spPr bwMode="auto">
            <a:xfrm>
              <a:off x="43" y="136"/>
              <a:ext cx="241" cy="0"/>
            </a:xfrm>
            <a:prstGeom prst="line">
              <a:avLst/>
            </a:prstGeom>
            <a:noFill/>
            <a:ln w="12700" cmpd="sng">
              <a:solidFill>
                <a:srgbClr val="8F5B1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8"/>
            <p:cNvSpPr>
              <a:spLocks noChangeShapeType="1"/>
            </p:cNvSpPr>
            <p:nvPr/>
          </p:nvSpPr>
          <p:spPr bwMode="auto">
            <a:xfrm>
              <a:off x="91" y="296"/>
              <a:ext cx="137" cy="0"/>
            </a:xfrm>
            <a:prstGeom prst="line">
              <a:avLst/>
            </a:prstGeom>
            <a:noFill/>
            <a:ln w="12700" cmpd="sng">
              <a:solidFill>
                <a:srgbClr val="8F5B1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Arc 19"/>
          <p:cNvSpPr>
            <a:spLocks/>
          </p:cNvSpPr>
          <p:nvPr/>
        </p:nvSpPr>
        <p:spPr bwMode="auto">
          <a:xfrm>
            <a:off x="3189288" y="3116263"/>
            <a:ext cx="1050925" cy="211137"/>
          </a:xfrm>
          <a:custGeom>
            <a:avLst/>
            <a:gdLst>
              <a:gd name="T0" fmla="*/ 2147483647 w 36030"/>
              <a:gd name="T1" fmla="*/ 0 h 21600"/>
              <a:gd name="T2" fmla="*/ 0 w 36030"/>
              <a:gd name="T3" fmla="*/ 2147483647 h 21600"/>
              <a:gd name="T4" fmla="*/ 2147483647 w 36030"/>
              <a:gd name="T5" fmla="*/ 0 h 21600"/>
              <a:gd name="T6" fmla="*/ 0 60000 65536"/>
              <a:gd name="T7" fmla="*/ 0 60000 65536"/>
              <a:gd name="T8" fmla="*/ 0 60000 65536"/>
              <a:gd name="T9" fmla="*/ 0 w 36030"/>
              <a:gd name="T10" fmla="*/ 0 h 21600"/>
              <a:gd name="T11" fmla="*/ 36030 w 36030"/>
              <a:gd name="T12" fmla="*/ 21600 h 21600"/>
            </a:gdLst>
            <a:ahLst/>
            <a:cxnLst>
              <a:cxn ang="T6">
                <a:pos x="T0" y="T1"/>
              </a:cxn>
              <a:cxn ang="T7">
                <a:pos x="T2" y="T3"/>
              </a:cxn>
              <a:cxn ang="T8">
                <a:pos x="T4" y="T5"/>
              </a:cxn>
            </a:cxnLst>
            <a:rect l="T9" t="T10" r="T11" b="T12"/>
            <a:pathLst>
              <a:path w="36030" h="21600" fill="none" extrusionOk="0">
                <a:moveTo>
                  <a:pt x="36030" y="0"/>
                </a:moveTo>
                <a:cubicBezTo>
                  <a:pt x="36030" y="11929"/>
                  <a:pt x="26359" y="21600"/>
                  <a:pt x="14430" y="21600"/>
                </a:cubicBezTo>
                <a:cubicBezTo>
                  <a:pt x="9103" y="21600"/>
                  <a:pt x="3963" y="19631"/>
                  <a:pt x="0" y="16072"/>
                </a:cubicBezTo>
              </a:path>
              <a:path w="36030" h="21600" stroke="0" extrusionOk="0">
                <a:moveTo>
                  <a:pt x="36030" y="0"/>
                </a:moveTo>
                <a:cubicBezTo>
                  <a:pt x="36030" y="11929"/>
                  <a:pt x="26359" y="21600"/>
                  <a:pt x="14430" y="21600"/>
                </a:cubicBezTo>
                <a:cubicBezTo>
                  <a:pt x="9103" y="21600"/>
                  <a:pt x="3963" y="19631"/>
                  <a:pt x="0" y="16072"/>
                </a:cubicBezTo>
                <a:lnTo>
                  <a:pt x="14430" y="0"/>
                </a:lnTo>
                <a:close/>
              </a:path>
            </a:pathLst>
          </a:custGeom>
          <a:noFill/>
          <a:ln w="12700" cap="rnd"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sp>
        <p:nvSpPr>
          <p:cNvPr id="26" name="Arc 20"/>
          <p:cNvSpPr>
            <a:spLocks/>
          </p:cNvSpPr>
          <p:nvPr/>
        </p:nvSpPr>
        <p:spPr bwMode="auto">
          <a:xfrm rot="1875165">
            <a:off x="4041775" y="3573463"/>
            <a:ext cx="1897063" cy="228600"/>
          </a:xfrm>
          <a:custGeom>
            <a:avLst/>
            <a:gdLst>
              <a:gd name="T0" fmla="*/ 2147483647 w 36232"/>
              <a:gd name="T1" fmla="*/ 2147483647 h 22216"/>
              <a:gd name="T2" fmla="*/ 2147483647 w 36232"/>
              <a:gd name="T3" fmla="*/ 0 h 22216"/>
              <a:gd name="T4" fmla="*/ 2147483647 w 36232"/>
              <a:gd name="T5" fmla="*/ 2147483647 h 22216"/>
              <a:gd name="T6" fmla="*/ 0 60000 65536"/>
              <a:gd name="T7" fmla="*/ 0 60000 65536"/>
              <a:gd name="T8" fmla="*/ 0 60000 65536"/>
              <a:gd name="T9" fmla="*/ 0 w 36232"/>
              <a:gd name="T10" fmla="*/ 0 h 22216"/>
              <a:gd name="T11" fmla="*/ 36232 w 36232"/>
              <a:gd name="T12" fmla="*/ 22216 h 22216"/>
            </a:gdLst>
            <a:ahLst/>
            <a:cxnLst>
              <a:cxn ang="T6">
                <a:pos x="T0" y="T1"/>
              </a:cxn>
              <a:cxn ang="T7">
                <a:pos x="T2" y="T3"/>
              </a:cxn>
              <a:cxn ang="T8">
                <a:pos x="T4" y="T5"/>
              </a:cxn>
            </a:cxnLst>
            <a:rect l="T9" t="T10" r="T11" b="T12"/>
            <a:pathLst>
              <a:path w="36232" h="22216" fill="none" extrusionOk="0">
                <a:moveTo>
                  <a:pt x="36232" y="16505"/>
                </a:moveTo>
                <a:cubicBezTo>
                  <a:pt x="32244" y="20177"/>
                  <a:pt x="27021" y="22215"/>
                  <a:pt x="21600" y="22216"/>
                </a:cubicBezTo>
                <a:cubicBezTo>
                  <a:pt x="9670" y="22216"/>
                  <a:pt x="0" y="12545"/>
                  <a:pt x="0" y="616"/>
                </a:cubicBezTo>
                <a:cubicBezTo>
                  <a:pt x="-1" y="410"/>
                  <a:pt x="2" y="205"/>
                  <a:pt x="8" y="-1"/>
                </a:cubicBezTo>
              </a:path>
              <a:path w="36232" h="22216" stroke="0" extrusionOk="0">
                <a:moveTo>
                  <a:pt x="36232" y="16505"/>
                </a:moveTo>
                <a:cubicBezTo>
                  <a:pt x="32244" y="20177"/>
                  <a:pt x="27021" y="22215"/>
                  <a:pt x="21600" y="22216"/>
                </a:cubicBezTo>
                <a:cubicBezTo>
                  <a:pt x="9670" y="22216"/>
                  <a:pt x="0" y="12545"/>
                  <a:pt x="0" y="616"/>
                </a:cubicBezTo>
                <a:cubicBezTo>
                  <a:pt x="-1" y="410"/>
                  <a:pt x="2" y="205"/>
                  <a:pt x="8" y="-1"/>
                </a:cubicBezTo>
                <a:lnTo>
                  <a:pt x="21600" y="616"/>
                </a:lnTo>
                <a:close/>
              </a:path>
            </a:pathLst>
          </a:custGeom>
          <a:noFill/>
          <a:ln w="12700" cap="rnd"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sz="1600">
              <a:solidFill>
                <a:schemeClr val="bg1"/>
              </a:solidFill>
              <a:latin typeface="Arial" charset="0"/>
            </a:endParaRPr>
          </a:p>
        </p:txBody>
      </p:sp>
      <p:sp>
        <p:nvSpPr>
          <p:cNvPr id="27" name="Text Box 21"/>
          <p:cNvSpPr txBox="1">
            <a:spLocks noChangeArrowheads="1"/>
          </p:cNvSpPr>
          <p:nvPr/>
        </p:nvSpPr>
        <p:spPr bwMode="auto">
          <a:xfrm>
            <a:off x="3363913" y="4997450"/>
            <a:ext cx="186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charset="0"/>
                <a:ea typeface="宋体" charset="0"/>
                <a:cs typeface="宋体" charset="0"/>
              </a:defRPr>
            </a:lvl1pPr>
            <a:lvl2pPr marL="742950" indent="-285750" eaLnBrk="0" hangingPunct="0">
              <a:defRPr>
                <a:solidFill>
                  <a:schemeClr val="tx1"/>
                </a:solidFill>
                <a:latin typeface="Tahoma" charset="0"/>
                <a:ea typeface="宋体" charset="0"/>
              </a:defRPr>
            </a:lvl2pPr>
            <a:lvl3pPr marL="1143000" indent="-228600" eaLnBrk="0" hangingPunct="0">
              <a:defRPr>
                <a:solidFill>
                  <a:schemeClr val="tx1"/>
                </a:solidFill>
                <a:latin typeface="Tahoma" charset="0"/>
                <a:ea typeface="宋体" charset="0"/>
              </a:defRPr>
            </a:lvl3pPr>
            <a:lvl4pPr marL="1600200" indent="-228600" eaLnBrk="0" hangingPunct="0">
              <a:defRPr>
                <a:solidFill>
                  <a:schemeClr val="tx1"/>
                </a:solidFill>
                <a:latin typeface="Tahoma" charset="0"/>
                <a:ea typeface="宋体" charset="0"/>
              </a:defRPr>
            </a:lvl4pPr>
            <a:lvl5pPr marL="2057400" indent="-228600" eaLnBrk="0" hangingPunct="0">
              <a:defRPr>
                <a:solidFill>
                  <a:schemeClr val="tx1"/>
                </a:solidFill>
                <a:latin typeface="Tahoma" charset="0"/>
                <a:ea typeface="宋体" charset="0"/>
              </a:defRPr>
            </a:lvl5pPr>
            <a:lvl6pPr marL="2514600" indent="-228600" eaLnBrk="0" fontAlgn="base" hangingPunct="0">
              <a:spcBef>
                <a:spcPct val="0"/>
              </a:spcBef>
              <a:spcAft>
                <a:spcPct val="0"/>
              </a:spcAft>
              <a:buFont typeface="Arial" charset="0"/>
              <a:defRPr>
                <a:solidFill>
                  <a:schemeClr val="tx1"/>
                </a:solidFill>
                <a:latin typeface="Tahoma" charset="0"/>
                <a:ea typeface="宋体" charset="0"/>
              </a:defRPr>
            </a:lvl6pPr>
            <a:lvl7pPr marL="2971800" indent="-228600" eaLnBrk="0" fontAlgn="base" hangingPunct="0">
              <a:spcBef>
                <a:spcPct val="0"/>
              </a:spcBef>
              <a:spcAft>
                <a:spcPct val="0"/>
              </a:spcAft>
              <a:buFont typeface="Arial" charset="0"/>
              <a:defRPr>
                <a:solidFill>
                  <a:schemeClr val="tx1"/>
                </a:solidFill>
                <a:latin typeface="Tahoma" charset="0"/>
                <a:ea typeface="宋体" charset="0"/>
              </a:defRPr>
            </a:lvl7pPr>
            <a:lvl8pPr marL="3429000" indent="-228600" eaLnBrk="0" fontAlgn="base" hangingPunct="0">
              <a:spcBef>
                <a:spcPct val="0"/>
              </a:spcBef>
              <a:spcAft>
                <a:spcPct val="0"/>
              </a:spcAft>
              <a:buFont typeface="Arial" charset="0"/>
              <a:defRPr>
                <a:solidFill>
                  <a:schemeClr val="tx1"/>
                </a:solidFill>
                <a:latin typeface="Tahoma" charset="0"/>
                <a:ea typeface="宋体" charset="0"/>
              </a:defRPr>
            </a:lvl8pPr>
            <a:lvl9pPr marL="3886200" indent="-228600" eaLnBrk="0" fontAlgn="base" hangingPunct="0">
              <a:spcBef>
                <a:spcPct val="0"/>
              </a:spcBef>
              <a:spcAft>
                <a:spcPct val="0"/>
              </a:spcAft>
              <a:buFont typeface="Arial" charset="0"/>
              <a:defRPr>
                <a:solidFill>
                  <a:schemeClr val="tx1"/>
                </a:solidFill>
                <a:latin typeface="Tahoma" charset="0"/>
                <a:ea typeface="宋体" charset="0"/>
              </a:defRPr>
            </a:lvl9pPr>
          </a:lstStyle>
          <a:p>
            <a:pPr algn="ctr" eaLnBrk="1" hangingPunct="1"/>
            <a:r>
              <a:rPr lang="zh-CN" altLang="en-US">
                <a:solidFill>
                  <a:srgbClr val="FFFFFF"/>
                </a:solidFill>
                <a:latin typeface="黑体" charset="0"/>
                <a:ea typeface="黑体" charset="0"/>
                <a:cs typeface="黑体" charset="0"/>
              </a:rPr>
              <a:t>只需</a:t>
            </a:r>
            <a:r>
              <a:rPr lang="en-US">
                <a:solidFill>
                  <a:srgbClr val="FFFFFF"/>
                </a:solidFill>
                <a:latin typeface="黑体" charset="0"/>
                <a:ea typeface="黑体" charset="0"/>
                <a:cs typeface="黑体" charset="0"/>
              </a:rPr>
              <a:t>350</a:t>
            </a:r>
            <a:r>
              <a:rPr lang="zh-CN" altLang="en-US">
                <a:solidFill>
                  <a:srgbClr val="FFFFFF"/>
                </a:solidFill>
                <a:latin typeface="黑体" charset="0"/>
                <a:ea typeface="黑体" charset="0"/>
                <a:cs typeface="黑体" charset="0"/>
              </a:rPr>
              <a:t>毫秒</a:t>
            </a:r>
          </a:p>
        </p:txBody>
      </p:sp>
      <p:grpSp>
        <p:nvGrpSpPr>
          <p:cNvPr id="28" name="Group 22"/>
          <p:cNvGrpSpPr>
            <a:grpSpLocks/>
          </p:cNvGrpSpPr>
          <p:nvPr/>
        </p:nvGrpSpPr>
        <p:grpSpPr bwMode="auto">
          <a:xfrm rot="-483124">
            <a:off x="3730625" y="3251200"/>
            <a:ext cx="374650" cy="100013"/>
            <a:chOff x="0" y="0"/>
            <a:chExt cx="420" cy="181"/>
          </a:xfrm>
        </p:grpSpPr>
        <p:sp>
          <p:nvSpPr>
            <p:cNvPr id="29" name="Freeform 23"/>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30" name="Freeform 24"/>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31" name="Freeform 25"/>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32" name="Freeform 26"/>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33" name="Group 27"/>
          <p:cNvGrpSpPr>
            <a:grpSpLocks/>
          </p:cNvGrpSpPr>
          <p:nvPr/>
        </p:nvGrpSpPr>
        <p:grpSpPr bwMode="auto">
          <a:xfrm rot="449813">
            <a:off x="3197225" y="3270250"/>
            <a:ext cx="374650" cy="100013"/>
            <a:chOff x="0" y="0"/>
            <a:chExt cx="420" cy="181"/>
          </a:xfrm>
        </p:grpSpPr>
        <p:sp>
          <p:nvSpPr>
            <p:cNvPr id="34" name="Freeform 28"/>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35" name="Freeform 29"/>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36" name="Freeform 30"/>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37" name="Freeform 31"/>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38" name="Group 32"/>
          <p:cNvGrpSpPr>
            <a:grpSpLocks/>
          </p:cNvGrpSpPr>
          <p:nvPr/>
        </p:nvGrpSpPr>
        <p:grpSpPr bwMode="auto">
          <a:xfrm rot="2599193">
            <a:off x="4130675" y="3213100"/>
            <a:ext cx="374650" cy="100013"/>
            <a:chOff x="0" y="0"/>
            <a:chExt cx="420" cy="181"/>
          </a:xfrm>
        </p:grpSpPr>
        <p:sp>
          <p:nvSpPr>
            <p:cNvPr id="39" name="Freeform 33"/>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40" name="Freeform 34"/>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41" name="Freeform 35"/>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42" name="Freeform 36"/>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43" name="Group 37"/>
          <p:cNvGrpSpPr>
            <a:grpSpLocks/>
          </p:cNvGrpSpPr>
          <p:nvPr/>
        </p:nvGrpSpPr>
        <p:grpSpPr bwMode="auto">
          <a:xfrm rot="2210013">
            <a:off x="4692650" y="3698875"/>
            <a:ext cx="374650" cy="100013"/>
            <a:chOff x="0" y="0"/>
            <a:chExt cx="420" cy="181"/>
          </a:xfrm>
        </p:grpSpPr>
        <p:sp>
          <p:nvSpPr>
            <p:cNvPr id="44" name="Freeform 38"/>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45" name="Freeform 39"/>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46" name="Freeform 40"/>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47" name="Freeform 41"/>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48" name="Group 42"/>
          <p:cNvGrpSpPr>
            <a:grpSpLocks/>
          </p:cNvGrpSpPr>
          <p:nvPr/>
        </p:nvGrpSpPr>
        <p:grpSpPr bwMode="auto">
          <a:xfrm rot="1437704">
            <a:off x="5445125" y="4114800"/>
            <a:ext cx="374650" cy="122238"/>
            <a:chOff x="0" y="0"/>
            <a:chExt cx="420" cy="181"/>
          </a:xfrm>
        </p:grpSpPr>
        <p:sp>
          <p:nvSpPr>
            <p:cNvPr id="49" name="Freeform 43"/>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50" name="Freeform 44"/>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51" name="Freeform 45"/>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52" name="Freeform 46"/>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53" name="Group 47"/>
          <p:cNvGrpSpPr>
            <a:grpSpLocks/>
          </p:cNvGrpSpPr>
          <p:nvPr/>
        </p:nvGrpSpPr>
        <p:grpSpPr bwMode="auto">
          <a:xfrm rot="-2396499">
            <a:off x="3968750" y="3165475"/>
            <a:ext cx="374650" cy="100013"/>
            <a:chOff x="0" y="0"/>
            <a:chExt cx="420" cy="181"/>
          </a:xfrm>
        </p:grpSpPr>
        <p:sp>
          <p:nvSpPr>
            <p:cNvPr id="54" name="Freeform 48"/>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55" name="Freeform 49"/>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56" name="Freeform 50"/>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57" name="Freeform 51"/>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58" name="Group 52"/>
          <p:cNvGrpSpPr>
            <a:grpSpLocks/>
          </p:cNvGrpSpPr>
          <p:nvPr/>
        </p:nvGrpSpPr>
        <p:grpSpPr bwMode="auto">
          <a:xfrm rot="2398323">
            <a:off x="4502150" y="3556000"/>
            <a:ext cx="374650" cy="100013"/>
            <a:chOff x="0" y="0"/>
            <a:chExt cx="420" cy="181"/>
          </a:xfrm>
        </p:grpSpPr>
        <p:sp>
          <p:nvSpPr>
            <p:cNvPr id="59" name="Freeform 53"/>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60" name="Freeform 54"/>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61" name="Freeform 55"/>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62" name="Freeform 56"/>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63" name="Group 57"/>
          <p:cNvGrpSpPr>
            <a:grpSpLocks/>
          </p:cNvGrpSpPr>
          <p:nvPr/>
        </p:nvGrpSpPr>
        <p:grpSpPr bwMode="auto">
          <a:xfrm rot="1989954">
            <a:off x="4902200" y="3841750"/>
            <a:ext cx="374650" cy="100013"/>
            <a:chOff x="0" y="0"/>
            <a:chExt cx="420" cy="181"/>
          </a:xfrm>
        </p:grpSpPr>
        <p:sp>
          <p:nvSpPr>
            <p:cNvPr id="64" name="Freeform 58"/>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65" name="Freeform 59"/>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66" name="Freeform 60"/>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67" name="Freeform 61"/>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68" name="Group 62"/>
          <p:cNvGrpSpPr>
            <a:grpSpLocks/>
          </p:cNvGrpSpPr>
          <p:nvPr/>
        </p:nvGrpSpPr>
        <p:grpSpPr bwMode="auto">
          <a:xfrm rot="1989954">
            <a:off x="5148263" y="3975100"/>
            <a:ext cx="376237" cy="98425"/>
            <a:chOff x="0" y="0"/>
            <a:chExt cx="420" cy="181"/>
          </a:xfrm>
        </p:grpSpPr>
        <p:sp>
          <p:nvSpPr>
            <p:cNvPr id="69" name="Freeform 63"/>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70" name="Freeform 64"/>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71" name="Freeform 65"/>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72" name="Freeform 66"/>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73" name="Group 67"/>
          <p:cNvGrpSpPr>
            <a:grpSpLocks/>
          </p:cNvGrpSpPr>
          <p:nvPr/>
        </p:nvGrpSpPr>
        <p:grpSpPr bwMode="auto">
          <a:xfrm rot="2599193">
            <a:off x="4349750" y="3403600"/>
            <a:ext cx="374650" cy="100013"/>
            <a:chOff x="0" y="0"/>
            <a:chExt cx="420" cy="181"/>
          </a:xfrm>
        </p:grpSpPr>
        <p:sp>
          <p:nvSpPr>
            <p:cNvPr id="74" name="Freeform 68"/>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75" name="Freeform 69"/>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76" name="Freeform 70"/>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77" name="Freeform 71"/>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78" name="Group 72"/>
          <p:cNvGrpSpPr>
            <a:grpSpLocks/>
          </p:cNvGrpSpPr>
          <p:nvPr/>
        </p:nvGrpSpPr>
        <p:grpSpPr bwMode="auto">
          <a:xfrm rot="449813">
            <a:off x="3463925" y="3260725"/>
            <a:ext cx="374650" cy="100013"/>
            <a:chOff x="0" y="0"/>
            <a:chExt cx="420" cy="181"/>
          </a:xfrm>
        </p:grpSpPr>
        <p:sp>
          <p:nvSpPr>
            <p:cNvPr id="79" name="Freeform 73"/>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80" name="Freeform 74"/>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81" name="Freeform 75"/>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82" name="Freeform 76"/>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83" name="Group 77"/>
          <p:cNvGrpSpPr>
            <a:grpSpLocks/>
          </p:cNvGrpSpPr>
          <p:nvPr/>
        </p:nvGrpSpPr>
        <p:grpSpPr bwMode="auto">
          <a:xfrm rot="-1307552">
            <a:off x="3892550" y="3203575"/>
            <a:ext cx="374650" cy="100013"/>
            <a:chOff x="0" y="0"/>
            <a:chExt cx="420" cy="181"/>
          </a:xfrm>
        </p:grpSpPr>
        <p:sp>
          <p:nvSpPr>
            <p:cNvPr id="84" name="Freeform 78"/>
            <p:cNvSpPr>
              <a:spLocks/>
            </p:cNvSpPr>
            <p:nvPr/>
          </p:nvSpPr>
          <p:spPr bwMode="auto">
            <a:xfrm>
              <a:off x="0" y="63"/>
              <a:ext cx="79" cy="63"/>
            </a:xfrm>
            <a:custGeom>
              <a:avLst/>
              <a:gdLst>
                <a:gd name="T0" fmla="*/ 0 w 79"/>
                <a:gd name="T1" fmla="*/ 30 h 63"/>
                <a:gd name="T2" fmla="*/ 1 w 79"/>
                <a:gd name="T3" fmla="*/ 24 h 63"/>
                <a:gd name="T4" fmla="*/ 1 w 79"/>
                <a:gd name="T5" fmla="*/ 20 h 63"/>
                <a:gd name="T6" fmla="*/ 3 w 79"/>
                <a:gd name="T7" fmla="*/ 17 h 63"/>
                <a:gd name="T8" fmla="*/ 5 w 79"/>
                <a:gd name="T9" fmla="*/ 15 h 63"/>
                <a:gd name="T10" fmla="*/ 7 w 79"/>
                <a:gd name="T11" fmla="*/ 13 h 63"/>
                <a:gd name="T12" fmla="*/ 8 w 79"/>
                <a:gd name="T13" fmla="*/ 13 h 63"/>
                <a:gd name="T14" fmla="*/ 11 w 79"/>
                <a:gd name="T15" fmla="*/ 13 h 63"/>
                <a:gd name="T16" fmla="*/ 12 w 79"/>
                <a:gd name="T17" fmla="*/ 15 h 63"/>
                <a:gd name="T18" fmla="*/ 15 w 79"/>
                <a:gd name="T19" fmla="*/ 18 h 63"/>
                <a:gd name="T20" fmla="*/ 15 w 79"/>
                <a:gd name="T21" fmla="*/ 21 h 63"/>
                <a:gd name="T22" fmla="*/ 19 w 79"/>
                <a:gd name="T23" fmla="*/ 40 h 63"/>
                <a:gd name="T24" fmla="*/ 21 w 79"/>
                <a:gd name="T25" fmla="*/ 43 h 63"/>
                <a:gd name="T26" fmla="*/ 23 w 79"/>
                <a:gd name="T27" fmla="*/ 46 h 63"/>
                <a:gd name="T28" fmla="*/ 23 w 79"/>
                <a:gd name="T29" fmla="*/ 47 h 63"/>
                <a:gd name="T30" fmla="*/ 25 w 79"/>
                <a:gd name="T31" fmla="*/ 45 h 63"/>
                <a:gd name="T32" fmla="*/ 28 w 79"/>
                <a:gd name="T33" fmla="*/ 44 h 63"/>
                <a:gd name="T34" fmla="*/ 30 w 79"/>
                <a:gd name="T35" fmla="*/ 43 h 63"/>
                <a:gd name="T36" fmla="*/ 31 w 79"/>
                <a:gd name="T37" fmla="*/ 39 h 63"/>
                <a:gd name="T38" fmla="*/ 35 w 79"/>
                <a:gd name="T39" fmla="*/ 11 h 63"/>
                <a:gd name="T40" fmla="*/ 36 w 79"/>
                <a:gd name="T41" fmla="*/ 7 h 63"/>
                <a:gd name="T42" fmla="*/ 36 w 79"/>
                <a:gd name="T43" fmla="*/ 4 h 63"/>
                <a:gd name="T44" fmla="*/ 38 w 79"/>
                <a:gd name="T45" fmla="*/ 2 h 63"/>
                <a:gd name="T46" fmla="*/ 40 w 79"/>
                <a:gd name="T47" fmla="*/ 2 h 63"/>
                <a:gd name="T48" fmla="*/ 43 w 79"/>
                <a:gd name="T49" fmla="*/ 0 h 63"/>
                <a:gd name="T50" fmla="*/ 46 w 79"/>
                <a:gd name="T51" fmla="*/ 2 h 63"/>
                <a:gd name="T52" fmla="*/ 48 w 79"/>
                <a:gd name="T53" fmla="*/ 5 h 63"/>
                <a:gd name="T54" fmla="*/ 49 w 79"/>
                <a:gd name="T55" fmla="*/ 7 h 63"/>
                <a:gd name="T56" fmla="*/ 49 w 79"/>
                <a:gd name="T57" fmla="*/ 10 h 63"/>
                <a:gd name="T58" fmla="*/ 60 w 79"/>
                <a:gd name="T59" fmla="*/ 53 h 63"/>
                <a:gd name="T60" fmla="*/ 61 w 79"/>
                <a:gd name="T61" fmla="*/ 57 h 63"/>
                <a:gd name="T62" fmla="*/ 61 w 79"/>
                <a:gd name="T63" fmla="*/ 61 h 63"/>
                <a:gd name="T64" fmla="*/ 64 w 79"/>
                <a:gd name="T65" fmla="*/ 61 h 63"/>
                <a:gd name="T66" fmla="*/ 66 w 79"/>
                <a:gd name="T67" fmla="*/ 62 h 63"/>
                <a:gd name="T68" fmla="*/ 68 w 79"/>
                <a:gd name="T69" fmla="*/ 60 h 63"/>
                <a:gd name="T70" fmla="*/ 70 w 79"/>
                <a:gd name="T71" fmla="*/ 57 h 63"/>
                <a:gd name="T72" fmla="*/ 73 w 79"/>
                <a:gd name="T73" fmla="*/ 54 h 63"/>
                <a:gd name="T74" fmla="*/ 78 w 79"/>
                <a:gd name="T75" fmla="*/ 12 h 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9"/>
                <a:gd name="T115" fmla="*/ 0 h 63"/>
                <a:gd name="T116" fmla="*/ 79 w 79"/>
                <a:gd name="T117" fmla="*/ 63 h 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9" h="63">
                  <a:moveTo>
                    <a:pt x="0" y="30"/>
                  </a:moveTo>
                  <a:lnTo>
                    <a:pt x="1" y="24"/>
                  </a:lnTo>
                  <a:lnTo>
                    <a:pt x="1" y="20"/>
                  </a:lnTo>
                  <a:lnTo>
                    <a:pt x="3" y="17"/>
                  </a:lnTo>
                  <a:lnTo>
                    <a:pt x="5" y="15"/>
                  </a:lnTo>
                  <a:lnTo>
                    <a:pt x="7" y="13"/>
                  </a:lnTo>
                  <a:lnTo>
                    <a:pt x="8" y="13"/>
                  </a:lnTo>
                  <a:lnTo>
                    <a:pt x="11" y="13"/>
                  </a:lnTo>
                  <a:lnTo>
                    <a:pt x="12" y="15"/>
                  </a:lnTo>
                  <a:lnTo>
                    <a:pt x="15" y="18"/>
                  </a:lnTo>
                  <a:lnTo>
                    <a:pt x="15" y="21"/>
                  </a:lnTo>
                  <a:lnTo>
                    <a:pt x="19" y="40"/>
                  </a:lnTo>
                  <a:lnTo>
                    <a:pt x="21" y="43"/>
                  </a:lnTo>
                  <a:lnTo>
                    <a:pt x="23" y="46"/>
                  </a:lnTo>
                  <a:lnTo>
                    <a:pt x="23" y="47"/>
                  </a:lnTo>
                  <a:lnTo>
                    <a:pt x="25" y="45"/>
                  </a:lnTo>
                  <a:lnTo>
                    <a:pt x="28" y="44"/>
                  </a:lnTo>
                  <a:lnTo>
                    <a:pt x="30" y="43"/>
                  </a:lnTo>
                  <a:lnTo>
                    <a:pt x="31" y="39"/>
                  </a:lnTo>
                  <a:lnTo>
                    <a:pt x="35" y="11"/>
                  </a:lnTo>
                  <a:lnTo>
                    <a:pt x="36" y="7"/>
                  </a:lnTo>
                  <a:lnTo>
                    <a:pt x="36" y="4"/>
                  </a:lnTo>
                  <a:lnTo>
                    <a:pt x="38" y="2"/>
                  </a:lnTo>
                  <a:lnTo>
                    <a:pt x="40" y="2"/>
                  </a:lnTo>
                  <a:lnTo>
                    <a:pt x="43" y="0"/>
                  </a:lnTo>
                  <a:lnTo>
                    <a:pt x="46" y="2"/>
                  </a:lnTo>
                  <a:lnTo>
                    <a:pt x="48" y="5"/>
                  </a:lnTo>
                  <a:lnTo>
                    <a:pt x="49" y="7"/>
                  </a:lnTo>
                  <a:lnTo>
                    <a:pt x="49" y="10"/>
                  </a:lnTo>
                  <a:lnTo>
                    <a:pt x="60" y="53"/>
                  </a:lnTo>
                  <a:lnTo>
                    <a:pt x="61" y="57"/>
                  </a:lnTo>
                  <a:lnTo>
                    <a:pt x="61" y="61"/>
                  </a:lnTo>
                  <a:lnTo>
                    <a:pt x="64" y="61"/>
                  </a:lnTo>
                  <a:lnTo>
                    <a:pt x="66" y="62"/>
                  </a:lnTo>
                  <a:lnTo>
                    <a:pt x="68" y="60"/>
                  </a:lnTo>
                  <a:lnTo>
                    <a:pt x="70" y="57"/>
                  </a:lnTo>
                  <a:lnTo>
                    <a:pt x="73" y="54"/>
                  </a:lnTo>
                  <a:lnTo>
                    <a:pt x="78" y="12"/>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85" name="Freeform 79"/>
            <p:cNvSpPr>
              <a:spLocks/>
            </p:cNvSpPr>
            <p:nvPr/>
          </p:nvSpPr>
          <p:spPr bwMode="auto">
            <a:xfrm>
              <a:off x="79" y="0"/>
              <a:ext cx="131" cy="181"/>
            </a:xfrm>
            <a:custGeom>
              <a:avLst/>
              <a:gdLst>
                <a:gd name="T0" fmla="*/ 0 w 131"/>
                <a:gd name="T1" fmla="*/ 76 h 181"/>
                <a:gd name="T2" fmla="*/ 6 w 131"/>
                <a:gd name="T3" fmla="*/ 40 h 181"/>
                <a:gd name="T4" fmla="*/ 7 w 131"/>
                <a:gd name="T5" fmla="*/ 39 h 181"/>
                <a:gd name="T6" fmla="*/ 10 w 131"/>
                <a:gd name="T7" fmla="*/ 37 h 181"/>
                <a:gd name="T8" fmla="*/ 11 w 131"/>
                <a:gd name="T9" fmla="*/ 37 h 181"/>
                <a:gd name="T10" fmla="*/ 14 w 131"/>
                <a:gd name="T11" fmla="*/ 37 h 181"/>
                <a:gd name="T12" fmla="*/ 15 w 131"/>
                <a:gd name="T13" fmla="*/ 39 h 181"/>
                <a:gd name="T14" fmla="*/ 15 w 131"/>
                <a:gd name="T15" fmla="*/ 41 h 181"/>
                <a:gd name="T16" fmla="*/ 36 w 131"/>
                <a:gd name="T17" fmla="*/ 138 h 181"/>
                <a:gd name="T18" fmla="*/ 38 w 131"/>
                <a:gd name="T19" fmla="*/ 143 h 181"/>
                <a:gd name="T20" fmla="*/ 38 w 131"/>
                <a:gd name="T21" fmla="*/ 146 h 181"/>
                <a:gd name="T22" fmla="*/ 39 w 131"/>
                <a:gd name="T23" fmla="*/ 148 h 181"/>
                <a:gd name="T24" fmla="*/ 41 w 131"/>
                <a:gd name="T25" fmla="*/ 148 h 181"/>
                <a:gd name="T26" fmla="*/ 45 w 131"/>
                <a:gd name="T27" fmla="*/ 147 h 181"/>
                <a:gd name="T28" fmla="*/ 48 w 131"/>
                <a:gd name="T29" fmla="*/ 144 h 181"/>
                <a:gd name="T30" fmla="*/ 49 w 131"/>
                <a:gd name="T31" fmla="*/ 140 h 181"/>
                <a:gd name="T32" fmla="*/ 61 w 131"/>
                <a:gd name="T33" fmla="*/ 25 h 181"/>
                <a:gd name="T34" fmla="*/ 63 w 131"/>
                <a:gd name="T35" fmla="*/ 20 h 181"/>
                <a:gd name="T36" fmla="*/ 61 w 131"/>
                <a:gd name="T37" fmla="*/ 17 h 181"/>
                <a:gd name="T38" fmla="*/ 63 w 131"/>
                <a:gd name="T39" fmla="*/ 17 h 181"/>
                <a:gd name="T40" fmla="*/ 66 w 131"/>
                <a:gd name="T41" fmla="*/ 15 h 181"/>
                <a:gd name="T42" fmla="*/ 68 w 131"/>
                <a:gd name="T43" fmla="*/ 15 h 181"/>
                <a:gd name="T44" fmla="*/ 70 w 131"/>
                <a:gd name="T45" fmla="*/ 16 h 181"/>
                <a:gd name="T46" fmla="*/ 72 w 131"/>
                <a:gd name="T47" fmla="*/ 17 h 181"/>
                <a:gd name="T48" fmla="*/ 73 w 131"/>
                <a:gd name="T49" fmla="*/ 18 h 181"/>
                <a:gd name="T50" fmla="*/ 73 w 131"/>
                <a:gd name="T51" fmla="*/ 19 h 181"/>
                <a:gd name="T52" fmla="*/ 76 w 131"/>
                <a:gd name="T53" fmla="*/ 24 h 181"/>
                <a:gd name="T54" fmla="*/ 94 w 131"/>
                <a:gd name="T55" fmla="*/ 168 h 181"/>
                <a:gd name="T56" fmla="*/ 94 w 131"/>
                <a:gd name="T57" fmla="*/ 174 h 181"/>
                <a:gd name="T58" fmla="*/ 96 w 131"/>
                <a:gd name="T59" fmla="*/ 178 h 181"/>
                <a:gd name="T60" fmla="*/ 98 w 131"/>
                <a:gd name="T61" fmla="*/ 180 h 181"/>
                <a:gd name="T62" fmla="*/ 101 w 131"/>
                <a:gd name="T63" fmla="*/ 180 h 181"/>
                <a:gd name="T64" fmla="*/ 103 w 131"/>
                <a:gd name="T65" fmla="*/ 180 h 181"/>
                <a:gd name="T66" fmla="*/ 104 w 131"/>
                <a:gd name="T67" fmla="*/ 178 h 181"/>
                <a:gd name="T68" fmla="*/ 105 w 131"/>
                <a:gd name="T69" fmla="*/ 175 h 181"/>
                <a:gd name="T70" fmla="*/ 107 w 131"/>
                <a:gd name="T71" fmla="*/ 170 h 181"/>
                <a:gd name="T72" fmla="*/ 121 w 131"/>
                <a:gd name="T73" fmla="*/ 11 h 181"/>
                <a:gd name="T74" fmla="*/ 121 w 131"/>
                <a:gd name="T75" fmla="*/ 7 h 181"/>
                <a:gd name="T76" fmla="*/ 124 w 131"/>
                <a:gd name="T77" fmla="*/ 5 h 181"/>
                <a:gd name="T78" fmla="*/ 125 w 131"/>
                <a:gd name="T79" fmla="*/ 2 h 181"/>
                <a:gd name="T80" fmla="*/ 127 w 131"/>
                <a:gd name="T81" fmla="*/ 2 h 181"/>
                <a:gd name="T82" fmla="*/ 128 w 131"/>
                <a:gd name="T83" fmla="*/ 1 h 181"/>
                <a:gd name="T84" fmla="*/ 130 w 131"/>
                <a:gd name="T85" fmla="*/ 0 h 1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1"/>
                <a:gd name="T130" fmla="*/ 0 h 181"/>
                <a:gd name="T131" fmla="*/ 131 w 131"/>
                <a:gd name="T132" fmla="*/ 181 h 1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1" h="181">
                  <a:moveTo>
                    <a:pt x="0" y="76"/>
                  </a:moveTo>
                  <a:lnTo>
                    <a:pt x="6" y="40"/>
                  </a:lnTo>
                  <a:lnTo>
                    <a:pt x="7" y="39"/>
                  </a:lnTo>
                  <a:lnTo>
                    <a:pt x="10" y="37"/>
                  </a:lnTo>
                  <a:lnTo>
                    <a:pt x="11" y="37"/>
                  </a:lnTo>
                  <a:lnTo>
                    <a:pt x="14" y="37"/>
                  </a:lnTo>
                  <a:lnTo>
                    <a:pt x="15" y="39"/>
                  </a:lnTo>
                  <a:lnTo>
                    <a:pt x="15" y="41"/>
                  </a:lnTo>
                  <a:lnTo>
                    <a:pt x="36" y="138"/>
                  </a:lnTo>
                  <a:lnTo>
                    <a:pt x="38" y="143"/>
                  </a:lnTo>
                  <a:lnTo>
                    <a:pt x="38" y="146"/>
                  </a:lnTo>
                  <a:lnTo>
                    <a:pt x="39" y="148"/>
                  </a:lnTo>
                  <a:lnTo>
                    <a:pt x="41" y="148"/>
                  </a:lnTo>
                  <a:lnTo>
                    <a:pt x="45" y="147"/>
                  </a:lnTo>
                  <a:lnTo>
                    <a:pt x="48" y="144"/>
                  </a:lnTo>
                  <a:lnTo>
                    <a:pt x="49" y="140"/>
                  </a:lnTo>
                  <a:lnTo>
                    <a:pt x="61" y="25"/>
                  </a:lnTo>
                  <a:lnTo>
                    <a:pt x="63" y="20"/>
                  </a:lnTo>
                  <a:lnTo>
                    <a:pt x="61" y="17"/>
                  </a:lnTo>
                  <a:lnTo>
                    <a:pt x="63" y="17"/>
                  </a:lnTo>
                  <a:lnTo>
                    <a:pt x="66" y="15"/>
                  </a:lnTo>
                  <a:lnTo>
                    <a:pt x="68" y="15"/>
                  </a:lnTo>
                  <a:lnTo>
                    <a:pt x="70" y="16"/>
                  </a:lnTo>
                  <a:lnTo>
                    <a:pt x="72" y="17"/>
                  </a:lnTo>
                  <a:lnTo>
                    <a:pt x="73" y="18"/>
                  </a:lnTo>
                  <a:lnTo>
                    <a:pt x="73" y="19"/>
                  </a:lnTo>
                  <a:lnTo>
                    <a:pt x="76" y="24"/>
                  </a:lnTo>
                  <a:lnTo>
                    <a:pt x="94" y="168"/>
                  </a:lnTo>
                  <a:lnTo>
                    <a:pt x="94" y="174"/>
                  </a:lnTo>
                  <a:lnTo>
                    <a:pt x="96" y="178"/>
                  </a:lnTo>
                  <a:lnTo>
                    <a:pt x="98" y="180"/>
                  </a:lnTo>
                  <a:lnTo>
                    <a:pt x="101" y="180"/>
                  </a:lnTo>
                  <a:lnTo>
                    <a:pt x="103" y="180"/>
                  </a:lnTo>
                  <a:lnTo>
                    <a:pt x="104" y="178"/>
                  </a:lnTo>
                  <a:lnTo>
                    <a:pt x="105" y="175"/>
                  </a:lnTo>
                  <a:lnTo>
                    <a:pt x="107" y="170"/>
                  </a:lnTo>
                  <a:lnTo>
                    <a:pt x="121" y="11"/>
                  </a:lnTo>
                  <a:lnTo>
                    <a:pt x="121" y="7"/>
                  </a:lnTo>
                  <a:lnTo>
                    <a:pt x="124" y="5"/>
                  </a:lnTo>
                  <a:lnTo>
                    <a:pt x="125" y="2"/>
                  </a:lnTo>
                  <a:lnTo>
                    <a:pt x="127" y="2"/>
                  </a:lnTo>
                  <a:lnTo>
                    <a:pt x="128" y="1"/>
                  </a:lnTo>
                  <a:lnTo>
                    <a:pt x="130" y="0"/>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86" name="Freeform 80"/>
            <p:cNvSpPr>
              <a:spLocks/>
            </p:cNvSpPr>
            <p:nvPr/>
          </p:nvSpPr>
          <p:spPr bwMode="auto">
            <a:xfrm>
              <a:off x="340" y="58"/>
              <a:ext cx="80" cy="64"/>
            </a:xfrm>
            <a:custGeom>
              <a:avLst/>
              <a:gdLst>
                <a:gd name="T0" fmla="*/ 79 w 80"/>
                <a:gd name="T1" fmla="*/ 30 h 64"/>
                <a:gd name="T2" fmla="*/ 78 w 80"/>
                <a:gd name="T3" fmla="*/ 26 h 64"/>
                <a:gd name="T4" fmla="*/ 77 w 80"/>
                <a:gd name="T5" fmla="*/ 19 h 64"/>
                <a:gd name="T6" fmla="*/ 76 w 80"/>
                <a:gd name="T7" fmla="*/ 15 h 64"/>
                <a:gd name="T8" fmla="*/ 73 w 80"/>
                <a:gd name="T9" fmla="*/ 14 h 64"/>
                <a:gd name="T10" fmla="*/ 70 w 80"/>
                <a:gd name="T11" fmla="*/ 12 h 64"/>
                <a:gd name="T12" fmla="*/ 69 w 80"/>
                <a:gd name="T13" fmla="*/ 13 h 64"/>
                <a:gd name="T14" fmla="*/ 66 w 80"/>
                <a:gd name="T15" fmla="*/ 13 h 64"/>
                <a:gd name="T16" fmla="*/ 66 w 80"/>
                <a:gd name="T17" fmla="*/ 14 h 64"/>
                <a:gd name="T18" fmla="*/ 65 w 80"/>
                <a:gd name="T19" fmla="*/ 16 h 64"/>
                <a:gd name="T20" fmla="*/ 63 w 80"/>
                <a:gd name="T21" fmla="*/ 20 h 64"/>
                <a:gd name="T22" fmla="*/ 58 w 80"/>
                <a:gd name="T23" fmla="*/ 38 h 64"/>
                <a:gd name="T24" fmla="*/ 57 w 80"/>
                <a:gd name="T25" fmla="*/ 41 h 64"/>
                <a:gd name="T26" fmla="*/ 58 w 80"/>
                <a:gd name="T27" fmla="*/ 43 h 64"/>
                <a:gd name="T28" fmla="*/ 55 w 80"/>
                <a:gd name="T29" fmla="*/ 46 h 64"/>
                <a:gd name="T30" fmla="*/ 54 w 80"/>
                <a:gd name="T31" fmla="*/ 47 h 64"/>
                <a:gd name="T32" fmla="*/ 50 w 80"/>
                <a:gd name="T33" fmla="*/ 47 h 64"/>
                <a:gd name="T34" fmla="*/ 48 w 80"/>
                <a:gd name="T35" fmla="*/ 43 h 64"/>
                <a:gd name="T36" fmla="*/ 48 w 80"/>
                <a:gd name="T37" fmla="*/ 40 h 64"/>
                <a:gd name="T38" fmla="*/ 42 w 80"/>
                <a:gd name="T39" fmla="*/ 11 h 64"/>
                <a:gd name="T40" fmla="*/ 40 w 80"/>
                <a:gd name="T41" fmla="*/ 7 h 64"/>
                <a:gd name="T42" fmla="*/ 40 w 80"/>
                <a:gd name="T43" fmla="*/ 4 h 64"/>
                <a:gd name="T44" fmla="*/ 39 w 80"/>
                <a:gd name="T45" fmla="*/ 3 h 64"/>
                <a:gd name="T46" fmla="*/ 36 w 80"/>
                <a:gd name="T47" fmla="*/ 2 h 64"/>
                <a:gd name="T48" fmla="*/ 33 w 80"/>
                <a:gd name="T49" fmla="*/ 1 h 64"/>
                <a:gd name="T50" fmla="*/ 31 w 80"/>
                <a:gd name="T51" fmla="*/ 0 h 64"/>
                <a:gd name="T52" fmla="*/ 30 w 80"/>
                <a:gd name="T53" fmla="*/ 4 h 64"/>
                <a:gd name="T54" fmla="*/ 28 w 80"/>
                <a:gd name="T55" fmla="*/ 6 h 64"/>
                <a:gd name="T56" fmla="*/ 29 w 80"/>
                <a:gd name="T57" fmla="*/ 9 h 64"/>
                <a:gd name="T58" fmla="*/ 21 w 80"/>
                <a:gd name="T59" fmla="*/ 55 h 64"/>
                <a:gd name="T60" fmla="*/ 20 w 80"/>
                <a:gd name="T61" fmla="*/ 58 h 64"/>
                <a:gd name="T62" fmla="*/ 18 w 80"/>
                <a:gd name="T63" fmla="*/ 61 h 64"/>
                <a:gd name="T64" fmla="*/ 17 w 80"/>
                <a:gd name="T65" fmla="*/ 63 h 64"/>
                <a:gd name="T66" fmla="*/ 14 w 80"/>
                <a:gd name="T67" fmla="*/ 63 h 64"/>
                <a:gd name="T68" fmla="*/ 12 w 80"/>
                <a:gd name="T69" fmla="*/ 61 h 64"/>
                <a:gd name="T70" fmla="*/ 11 w 80"/>
                <a:gd name="T71" fmla="*/ 58 h 64"/>
                <a:gd name="T72" fmla="*/ 8 w 80"/>
                <a:gd name="T73" fmla="*/ 55 h 64"/>
                <a:gd name="T74" fmla="*/ 0 w 80"/>
                <a:gd name="T75" fmla="*/ 13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
                <a:gd name="T115" fmla="*/ 0 h 64"/>
                <a:gd name="T116" fmla="*/ 80 w 8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 h="64">
                  <a:moveTo>
                    <a:pt x="79" y="30"/>
                  </a:moveTo>
                  <a:lnTo>
                    <a:pt x="78" y="26"/>
                  </a:lnTo>
                  <a:lnTo>
                    <a:pt x="77" y="19"/>
                  </a:lnTo>
                  <a:lnTo>
                    <a:pt x="76" y="15"/>
                  </a:lnTo>
                  <a:lnTo>
                    <a:pt x="73" y="14"/>
                  </a:lnTo>
                  <a:lnTo>
                    <a:pt x="70" y="12"/>
                  </a:lnTo>
                  <a:lnTo>
                    <a:pt x="69" y="13"/>
                  </a:lnTo>
                  <a:lnTo>
                    <a:pt x="66" y="13"/>
                  </a:lnTo>
                  <a:lnTo>
                    <a:pt x="66" y="14"/>
                  </a:lnTo>
                  <a:lnTo>
                    <a:pt x="65" y="16"/>
                  </a:lnTo>
                  <a:lnTo>
                    <a:pt x="63" y="20"/>
                  </a:lnTo>
                  <a:lnTo>
                    <a:pt x="58" y="38"/>
                  </a:lnTo>
                  <a:lnTo>
                    <a:pt x="57" y="41"/>
                  </a:lnTo>
                  <a:lnTo>
                    <a:pt x="58" y="43"/>
                  </a:lnTo>
                  <a:lnTo>
                    <a:pt x="55" y="46"/>
                  </a:lnTo>
                  <a:lnTo>
                    <a:pt x="54" y="47"/>
                  </a:lnTo>
                  <a:lnTo>
                    <a:pt x="50" y="47"/>
                  </a:lnTo>
                  <a:lnTo>
                    <a:pt x="48" y="43"/>
                  </a:lnTo>
                  <a:lnTo>
                    <a:pt x="48" y="40"/>
                  </a:lnTo>
                  <a:lnTo>
                    <a:pt x="42" y="11"/>
                  </a:lnTo>
                  <a:lnTo>
                    <a:pt x="40" y="7"/>
                  </a:lnTo>
                  <a:lnTo>
                    <a:pt x="40" y="4"/>
                  </a:lnTo>
                  <a:lnTo>
                    <a:pt x="39" y="3"/>
                  </a:lnTo>
                  <a:lnTo>
                    <a:pt x="36" y="2"/>
                  </a:lnTo>
                  <a:lnTo>
                    <a:pt x="33" y="1"/>
                  </a:lnTo>
                  <a:lnTo>
                    <a:pt x="31" y="0"/>
                  </a:lnTo>
                  <a:lnTo>
                    <a:pt x="30" y="4"/>
                  </a:lnTo>
                  <a:lnTo>
                    <a:pt x="28" y="6"/>
                  </a:lnTo>
                  <a:lnTo>
                    <a:pt x="29" y="9"/>
                  </a:lnTo>
                  <a:lnTo>
                    <a:pt x="21" y="55"/>
                  </a:lnTo>
                  <a:lnTo>
                    <a:pt x="20" y="58"/>
                  </a:lnTo>
                  <a:lnTo>
                    <a:pt x="18" y="61"/>
                  </a:lnTo>
                  <a:lnTo>
                    <a:pt x="17" y="63"/>
                  </a:lnTo>
                  <a:lnTo>
                    <a:pt x="14" y="63"/>
                  </a:lnTo>
                  <a:lnTo>
                    <a:pt x="12" y="61"/>
                  </a:lnTo>
                  <a:lnTo>
                    <a:pt x="11" y="58"/>
                  </a:lnTo>
                  <a:lnTo>
                    <a:pt x="8" y="55"/>
                  </a:lnTo>
                  <a:lnTo>
                    <a:pt x="0" y="13"/>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sp>
          <p:nvSpPr>
            <p:cNvPr id="87" name="Freeform 81"/>
            <p:cNvSpPr>
              <a:spLocks/>
            </p:cNvSpPr>
            <p:nvPr/>
          </p:nvSpPr>
          <p:spPr bwMode="auto">
            <a:xfrm>
              <a:off x="207" y="0"/>
              <a:ext cx="135" cy="180"/>
            </a:xfrm>
            <a:custGeom>
              <a:avLst/>
              <a:gdLst>
                <a:gd name="T0" fmla="*/ 134 w 135"/>
                <a:gd name="T1" fmla="*/ 71 h 180"/>
                <a:gd name="T2" fmla="*/ 126 w 135"/>
                <a:gd name="T3" fmla="*/ 39 h 180"/>
                <a:gd name="T4" fmla="*/ 125 w 135"/>
                <a:gd name="T5" fmla="*/ 36 h 180"/>
                <a:gd name="T6" fmla="*/ 123 w 135"/>
                <a:gd name="T7" fmla="*/ 35 h 180"/>
                <a:gd name="T8" fmla="*/ 122 w 135"/>
                <a:gd name="T9" fmla="*/ 35 h 180"/>
                <a:gd name="T10" fmla="*/ 118 w 135"/>
                <a:gd name="T11" fmla="*/ 33 h 180"/>
                <a:gd name="T12" fmla="*/ 116 w 135"/>
                <a:gd name="T13" fmla="*/ 35 h 180"/>
                <a:gd name="T14" fmla="*/ 115 w 135"/>
                <a:gd name="T15" fmla="*/ 38 h 180"/>
                <a:gd name="T16" fmla="*/ 102 w 135"/>
                <a:gd name="T17" fmla="*/ 138 h 180"/>
                <a:gd name="T18" fmla="*/ 100 w 135"/>
                <a:gd name="T19" fmla="*/ 142 h 180"/>
                <a:gd name="T20" fmla="*/ 99 w 135"/>
                <a:gd name="T21" fmla="*/ 144 h 180"/>
                <a:gd name="T22" fmla="*/ 95 w 135"/>
                <a:gd name="T23" fmla="*/ 145 h 180"/>
                <a:gd name="T24" fmla="*/ 94 w 135"/>
                <a:gd name="T25" fmla="*/ 145 h 180"/>
                <a:gd name="T26" fmla="*/ 91 w 135"/>
                <a:gd name="T27" fmla="*/ 144 h 180"/>
                <a:gd name="T28" fmla="*/ 90 w 135"/>
                <a:gd name="T29" fmla="*/ 142 h 180"/>
                <a:gd name="T30" fmla="*/ 90 w 135"/>
                <a:gd name="T31" fmla="*/ 136 h 180"/>
                <a:gd name="T32" fmla="*/ 71 w 135"/>
                <a:gd name="T33" fmla="*/ 24 h 180"/>
                <a:gd name="T34" fmla="*/ 69 w 135"/>
                <a:gd name="T35" fmla="*/ 19 h 180"/>
                <a:gd name="T36" fmla="*/ 68 w 135"/>
                <a:gd name="T37" fmla="*/ 17 h 180"/>
                <a:gd name="T38" fmla="*/ 66 w 135"/>
                <a:gd name="T39" fmla="*/ 16 h 180"/>
                <a:gd name="T40" fmla="*/ 63 w 135"/>
                <a:gd name="T41" fmla="*/ 15 h 180"/>
                <a:gd name="T42" fmla="*/ 62 w 135"/>
                <a:gd name="T43" fmla="*/ 13 h 180"/>
                <a:gd name="T44" fmla="*/ 60 w 135"/>
                <a:gd name="T45" fmla="*/ 14 h 180"/>
                <a:gd name="T46" fmla="*/ 57 w 135"/>
                <a:gd name="T47" fmla="*/ 14 h 180"/>
                <a:gd name="T48" fmla="*/ 56 w 135"/>
                <a:gd name="T49" fmla="*/ 17 h 180"/>
                <a:gd name="T50" fmla="*/ 55 w 135"/>
                <a:gd name="T51" fmla="*/ 19 h 180"/>
                <a:gd name="T52" fmla="*/ 56 w 135"/>
                <a:gd name="T53" fmla="*/ 23 h 180"/>
                <a:gd name="T54" fmla="*/ 45 w 135"/>
                <a:gd name="T55" fmla="*/ 169 h 180"/>
                <a:gd name="T56" fmla="*/ 43 w 135"/>
                <a:gd name="T57" fmla="*/ 175 h 180"/>
                <a:gd name="T58" fmla="*/ 40 w 135"/>
                <a:gd name="T59" fmla="*/ 177 h 180"/>
                <a:gd name="T60" fmla="*/ 38 w 135"/>
                <a:gd name="T61" fmla="*/ 178 h 180"/>
                <a:gd name="T62" fmla="*/ 36 w 135"/>
                <a:gd name="T63" fmla="*/ 179 h 180"/>
                <a:gd name="T64" fmla="*/ 32 w 135"/>
                <a:gd name="T65" fmla="*/ 179 h 180"/>
                <a:gd name="T66" fmla="*/ 32 w 135"/>
                <a:gd name="T67" fmla="*/ 178 h 180"/>
                <a:gd name="T68" fmla="*/ 31 w 135"/>
                <a:gd name="T69" fmla="*/ 175 h 180"/>
                <a:gd name="T70" fmla="*/ 31 w 135"/>
                <a:gd name="T71" fmla="*/ 168 h 180"/>
                <a:gd name="T72" fmla="*/ 9 w 135"/>
                <a:gd name="T73" fmla="*/ 12 h 180"/>
                <a:gd name="T74" fmla="*/ 8 w 135"/>
                <a:gd name="T75" fmla="*/ 8 h 180"/>
                <a:gd name="T76" fmla="*/ 7 w 135"/>
                <a:gd name="T77" fmla="*/ 5 h 180"/>
                <a:gd name="T78" fmla="*/ 4 w 135"/>
                <a:gd name="T79" fmla="*/ 3 h 180"/>
                <a:gd name="T80" fmla="*/ 3 w 135"/>
                <a:gd name="T81" fmla="*/ 1 h 180"/>
                <a:gd name="T82" fmla="*/ 2 w 135"/>
                <a:gd name="T83" fmla="*/ 0 h 180"/>
                <a:gd name="T84" fmla="*/ 0 w 135"/>
                <a:gd name="T85" fmla="*/ 1 h 1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
                <a:gd name="T130" fmla="*/ 0 h 180"/>
                <a:gd name="T131" fmla="*/ 135 w 135"/>
                <a:gd name="T132" fmla="*/ 180 h 18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 h="180">
                  <a:moveTo>
                    <a:pt x="134" y="71"/>
                  </a:moveTo>
                  <a:lnTo>
                    <a:pt x="126" y="39"/>
                  </a:lnTo>
                  <a:lnTo>
                    <a:pt x="125" y="36"/>
                  </a:lnTo>
                  <a:lnTo>
                    <a:pt x="123" y="35"/>
                  </a:lnTo>
                  <a:lnTo>
                    <a:pt x="122" y="35"/>
                  </a:lnTo>
                  <a:lnTo>
                    <a:pt x="118" y="33"/>
                  </a:lnTo>
                  <a:lnTo>
                    <a:pt x="116" y="35"/>
                  </a:lnTo>
                  <a:lnTo>
                    <a:pt x="115" y="38"/>
                  </a:lnTo>
                  <a:lnTo>
                    <a:pt x="102" y="138"/>
                  </a:lnTo>
                  <a:lnTo>
                    <a:pt x="100" y="142"/>
                  </a:lnTo>
                  <a:lnTo>
                    <a:pt x="99" y="144"/>
                  </a:lnTo>
                  <a:lnTo>
                    <a:pt x="95" y="145"/>
                  </a:lnTo>
                  <a:lnTo>
                    <a:pt x="94" y="145"/>
                  </a:lnTo>
                  <a:lnTo>
                    <a:pt x="91" y="144"/>
                  </a:lnTo>
                  <a:lnTo>
                    <a:pt x="90" y="142"/>
                  </a:lnTo>
                  <a:lnTo>
                    <a:pt x="90" y="136"/>
                  </a:lnTo>
                  <a:lnTo>
                    <a:pt x="71" y="24"/>
                  </a:lnTo>
                  <a:lnTo>
                    <a:pt x="69" y="19"/>
                  </a:lnTo>
                  <a:lnTo>
                    <a:pt x="68" y="17"/>
                  </a:lnTo>
                  <a:lnTo>
                    <a:pt x="66" y="16"/>
                  </a:lnTo>
                  <a:lnTo>
                    <a:pt x="63" y="15"/>
                  </a:lnTo>
                  <a:lnTo>
                    <a:pt x="62" y="13"/>
                  </a:lnTo>
                  <a:lnTo>
                    <a:pt x="60" y="14"/>
                  </a:lnTo>
                  <a:lnTo>
                    <a:pt x="57" y="14"/>
                  </a:lnTo>
                  <a:lnTo>
                    <a:pt x="56" y="17"/>
                  </a:lnTo>
                  <a:lnTo>
                    <a:pt x="55" y="19"/>
                  </a:lnTo>
                  <a:lnTo>
                    <a:pt x="56" y="23"/>
                  </a:lnTo>
                  <a:lnTo>
                    <a:pt x="45" y="169"/>
                  </a:lnTo>
                  <a:lnTo>
                    <a:pt x="43" y="175"/>
                  </a:lnTo>
                  <a:lnTo>
                    <a:pt x="40" y="177"/>
                  </a:lnTo>
                  <a:lnTo>
                    <a:pt x="38" y="178"/>
                  </a:lnTo>
                  <a:lnTo>
                    <a:pt x="36" y="179"/>
                  </a:lnTo>
                  <a:lnTo>
                    <a:pt x="32" y="179"/>
                  </a:lnTo>
                  <a:lnTo>
                    <a:pt x="32" y="178"/>
                  </a:lnTo>
                  <a:lnTo>
                    <a:pt x="31" y="175"/>
                  </a:lnTo>
                  <a:lnTo>
                    <a:pt x="31" y="168"/>
                  </a:lnTo>
                  <a:lnTo>
                    <a:pt x="9" y="12"/>
                  </a:lnTo>
                  <a:lnTo>
                    <a:pt x="8" y="8"/>
                  </a:lnTo>
                  <a:lnTo>
                    <a:pt x="7" y="5"/>
                  </a:lnTo>
                  <a:lnTo>
                    <a:pt x="4" y="3"/>
                  </a:lnTo>
                  <a:lnTo>
                    <a:pt x="3" y="1"/>
                  </a:lnTo>
                  <a:lnTo>
                    <a:pt x="2" y="0"/>
                  </a:lnTo>
                  <a:lnTo>
                    <a:pt x="0" y="1"/>
                  </a:lnTo>
                </a:path>
              </a:pathLst>
            </a:custGeom>
            <a:noFill/>
            <a:ln w="28575" cap="rnd" cmpd="sng">
              <a:solidFill>
                <a:srgbClr val="FF404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p>
          </p:txBody>
        </p:sp>
      </p:grpSp>
      <p:grpSp>
        <p:nvGrpSpPr>
          <p:cNvPr id="88" name="Group 82"/>
          <p:cNvGrpSpPr>
            <a:grpSpLocks/>
          </p:cNvGrpSpPr>
          <p:nvPr/>
        </p:nvGrpSpPr>
        <p:grpSpPr bwMode="auto">
          <a:xfrm>
            <a:off x="6773863" y="2495550"/>
            <a:ext cx="1219200" cy="685800"/>
            <a:chOff x="0" y="0"/>
            <a:chExt cx="768" cy="432"/>
          </a:xfrm>
        </p:grpSpPr>
        <p:sp>
          <p:nvSpPr>
            <p:cNvPr id="89" name="AutoShape 83"/>
            <p:cNvSpPr>
              <a:spLocks noChangeArrowheads="1"/>
            </p:cNvSpPr>
            <p:nvPr/>
          </p:nvSpPr>
          <p:spPr bwMode="auto">
            <a:xfrm>
              <a:off x="0" y="0"/>
              <a:ext cx="768" cy="432"/>
            </a:xfrm>
            <a:prstGeom prst="cloudCallout">
              <a:avLst>
                <a:gd name="adj1" fmla="val -38282"/>
                <a:gd name="adj2" fmla="val 83333"/>
              </a:avLst>
            </a:prstGeom>
            <a:solidFill>
              <a:schemeClr val="accent1"/>
            </a:solidFill>
            <a:ln w="9525" cmpd="sng">
              <a:solidFill>
                <a:schemeClr val="tx1"/>
              </a:solidFill>
              <a:round/>
              <a:headEnd/>
              <a:tailEnd/>
            </a:ln>
          </p:spPr>
          <p:txBody>
            <a:bodyPr/>
            <a:lstStyle/>
            <a:p>
              <a:pPr algn="ctr"/>
              <a:endParaRPr lang="zh-CN" altLang="en-US"/>
            </a:p>
          </p:txBody>
        </p:sp>
        <p:sp>
          <p:nvSpPr>
            <p:cNvPr id="90" name="Text Box 84"/>
            <p:cNvSpPr txBox="1">
              <a:spLocks noChangeArrowheads="1"/>
            </p:cNvSpPr>
            <p:nvPr/>
          </p:nvSpPr>
          <p:spPr bwMode="auto">
            <a:xfrm>
              <a:off x="192" y="9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charset="0"/>
                  <a:ea typeface="宋体" charset="0"/>
                  <a:cs typeface="宋体" charset="0"/>
                </a:defRPr>
              </a:lvl1pPr>
              <a:lvl2pPr marL="742950" indent="-285750" eaLnBrk="0" hangingPunct="0">
                <a:defRPr>
                  <a:solidFill>
                    <a:schemeClr val="tx1"/>
                  </a:solidFill>
                  <a:latin typeface="Tahoma" charset="0"/>
                  <a:ea typeface="宋体" charset="0"/>
                </a:defRPr>
              </a:lvl2pPr>
              <a:lvl3pPr marL="1143000" indent="-228600" eaLnBrk="0" hangingPunct="0">
                <a:defRPr>
                  <a:solidFill>
                    <a:schemeClr val="tx1"/>
                  </a:solidFill>
                  <a:latin typeface="Tahoma" charset="0"/>
                  <a:ea typeface="宋体" charset="0"/>
                </a:defRPr>
              </a:lvl3pPr>
              <a:lvl4pPr marL="1600200" indent="-228600" eaLnBrk="0" hangingPunct="0">
                <a:defRPr>
                  <a:solidFill>
                    <a:schemeClr val="tx1"/>
                  </a:solidFill>
                  <a:latin typeface="Tahoma" charset="0"/>
                  <a:ea typeface="宋体" charset="0"/>
                </a:defRPr>
              </a:lvl4pPr>
              <a:lvl5pPr marL="2057400" indent="-228600" eaLnBrk="0" hangingPunct="0">
                <a:defRPr>
                  <a:solidFill>
                    <a:schemeClr val="tx1"/>
                  </a:solidFill>
                  <a:latin typeface="Tahoma" charset="0"/>
                  <a:ea typeface="宋体" charset="0"/>
                </a:defRPr>
              </a:lvl5pPr>
              <a:lvl6pPr marL="2514600" indent="-228600" eaLnBrk="0" fontAlgn="base" hangingPunct="0">
                <a:spcBef>
                  <a:spcPct val="0"/>
                </a:spcBef>
                <a:spcAft>
                  <a:spcPct val="0"/>
                </a:spcAft>
                <a:buFont typeface="Arial" charset="0"/>
                <a:defRPr>
                  <a:solidFill>
                    <a:schemeClr val="tx1"/>
                  </a:solidFill>
                  <a:latin typeface="Tahoma" charset="0"/>
                  <a:ea typeface="宋体" charset="0"/>
                </a:defRPr>
              </a:lvl6pPr>
              <a:lvl7pPr marL="2971800" indent="-228600" eaLnBrk="0" fontAlgn="base" hangingPunct="0">
                <a:spcBef>
                  <a:spcPct val="0"/>
                </a:spcBef>
                <a:spcAft>
                  <a:spcPct val="0"/>
                </a:spcAft>
                <a:buFont typeface="Arial" charset="0"/>
                <a:defRPr>
                  <a:solidFill>
                    <a:schemeClr val="tx1"/>
                  </a:solidFill>
                  <a:latin typeface="Tahoma" charset="0"/>
                  <a:ea typeface="宋体" charset="0"/>
                </a:defRPr>
              </a:lvl7pPr>
              <a:lvl8pPr marL="3429000" indent="-228600" eaLnBrk="0" fontAlgn="base" hangingPunct="0">
                <a:spcBef>
                  <a:spcPct val="0"/>
                </a:spcBef>
                <a:spcAft>
                  <a:spcPct val="0"/>
                </a:spcAft>
                <a:buFont typeface="Arial" charset="0"/>
                <a:defRPr>
                  <a:solidFill>
                    <a:schemeClr val="tx1"/>
                  </a:solidFill>
                  <a:latin typeface="Tahoma" charset="0"/>
                  <a:ea typeface="宋体" charset="0"/>
                </a:defRPr>
              </a:lvl8pPr>
              <a:lvl9pPr marL="3886200" indent="-228600" eaLnBrk="0" fontAlgn="base" hangingPunct="0">
                <a:spcBef>
                  <a:spcPct val="0"/>
                </a:spcBef>
                <a:spcAft>
                  <a:spcPct val="0"/>
                </a:spcAft>
                <a:buFont typeface="Arial" charset="0"/>
                <a:defRPr>
                  <a:solidFill>
                    <a:schemeClr val="tx1"/>
                  </a:solidFill>
                  <a:latin typeface="Tahoma" charset="0"/>
                  <a:ea typeface="宋体" charset="0"/>
                </a:defRPr>
              </a:lvl9pPr>
            </a:lstStyle>
            <a:p>
              <a:pPr algn="ctr" eaLnBrk="1" hangingPunct="1">
                <a:spcBef>
                  <a:spcPct val="50000"/>
                </a:spcBef>
              </a:pPr>
              <a:r>
                <a:rPr lang="en-US"/>
                <a:t>Hi…</a:t>
              </a:r>
            </a:p>
          </p:txBody>
        </p:sp>
      </p:grpSp>
      <p:pic>
        <p:nvPicPr>
          <p:cNvPr id="91" name="Picture 85" descr="D:\mess\co\界面\定强-comp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590800"/>
            <a:ext cx="19462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 name="Group 86"/>
          <p:cNvGrpSpPr>
            <a:grpSpLocks/>
          </p:cNvGrpSpPr>
          <p:nvPr/>
        </p:nvGrpSpPr>
        <p:grpSpPr bwMode="auto">
          <a:xfrm>
            <a:off x="639763" y="1924050"/>
            <a:ext cx="1174750" cy="685800"/>
            <a:chOff x="0" y="0"/>
            <a:chExt cx="740" cy="432"/>
          </a:xfrm>
        </p:grpSpPr>
        <p:sp>
          <p:nvSpPr>
            <p:cNvPr id="93" name="AutoShape 87"/>
            <p:cNvSpPr>
              <a:spLocks noChangeArrowheads="1"/>
            </p:cNvSpPr>
            <p:nvPr/>
          </p:nvSpPr>
          <p:spPr bwMode="auto">
            <a:xfrm flipH="1">
              <a:off x="0" y="0"/>
              <a:ext cx="688" cy="432"/>
            </a:xfrm>
            <a:prstGeom prst="cloudCallout">
              <a:avLst>
                <a:gd name="adj1" fmla="val -38282"/>
                <a:gd name="adj2" fmla="val 83333"/>
              </a:avLst>
            </a:prstGeom>
            <a:solidFill>
              <a:schemeClr val="accent1"/>
            </a:solidFill>
            <a:ln w="9525" cmpd="sng">
              <a:solidFill>
                <a:schemeClr val="tx1"/>
              </a:solidFill>
              <a:round/>
              <a:headEnd/>
              <a:tailEnd/>
            </a:ln>
          </p:spPr>
          <p:txBody>
            <a:bodyPr/>
            <a:lstStyle/>
            <a:p>
              <a:pPr algn="ctr"/>
              <a:endParaRPr lang="zh-CN" altLang="en-US"/>
            </a:p>
          </p:txBody>
        </p:sp>
        <p:sp>
          <p:nvSpPr>
            <p:cNvPr id="94" name="Text Box 88"/>
            <p:cNvSpPr txBox="1">
              <a:spLocks noChangeArrowheads="1"/>
            </p:cNvSpPr>
            <p:nvPr/>
          </p:nvSpPr>
          <p:spPr bwMode="auto">
            <a:xfrm flipH="1">
              <a:off x="29" y="48"/>
              <a:ext cx="7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charset="0"/>
                  <a:ea typeface="宋体" charset="0"/>
                  <a:cs typeface="宋体" charset="0"/>
                </a:defRPr>
              </a:lvl1pPr>
              <a:lvl2pPr marL="742950" indent="-285750" eaLnBrk="0" hangingPunct="0">
                <a:defRPr>
                  <a:solidFill>
                    <a:schemeClr val="tx1"/>
                  </a:solidFill>
                  <a:latin typeface="Tahoma" charset="0"/>
                  <a:ea typeface="宋体" charset="0"/>
                </a:defRPr>
              </a:lvl2pPr>
              <a:lvl3pPr marL="1143000" indent="-228600" eaLnBrk="0" hangingPunct="0">
                <a:defRPr>
                  <a:solidFill>
                    <a:schemeClr val="tx1"/>
                  </a:solidFill>
                  <a:latin typeface="Tahoma" charset="0"/>
                  <a:ea typeface="宋体" charset="0"/>
                </a:defRPr>
              </a:lvl3pPr>
              <a:lvl4pPr marL="1600200" indent="-228600" eaLnBrk="0" hangingPunct="0">
                <a:defRPr>
                  <a:solidFill>
                    <a:schemeClr val="tx1"/>
                  </a:solidFill>
                  <a:latin typeface="Tahoma" charset="0"/>
                  <a:ea typeface="宋体" charset="0"/>
                </a:defRPr>
              </a:lvl4pPr>
              <a:lvl5pPr marL="2057400" indent="-228600" eaLnBrk="0" hangingPunct="0">
                <a:defRPr>
                  <a:solidFill>
                    <a:schemeClr val="tx1"/>
                  </a:solidFill>
                  <a:latin typeface="Tahoma" charset="0"/>
                  <a:ea typeface="宋体" charset="0"/>
                </a:defRPr>
              </a:lvl5pPr>
              <a:lvl6pPr marL="2514600" indent="-228600" eaLnBrk="0" fontAlgn="base" hangingPunct="0">
                <a:spcBef>
                  <a:spcPct val="0"/>
                </a:spcBef>
                <a:spcAft>
                  <a:spcPct val="0"/>
                </a:spcAft>
                <a:buFont typeface="Arial" charset="0"/>
                <a:defRPr>
                  <a:solidFill>
                    <a:schemeClr val="tx1"/>
                  </a:solidFill>
                  <a:latin typeface="Tahoma" charset="0"/>
                  <a:ea typeface="宋体" charset="0"/>
                </a:defRPr>
              </a:lvl6pPr>
              <a:lvl7pPr marL="2971800" indent="-228600" eaLnBrk="0" fontAlgn="base" hangingPunct="0">
                <a:spcBef>
                  <a:spcPct val="0"/>
                </a:spcBef>
                <a:spcAft>
                  <a:spcPct val="0"/>
                </a:spcAft>
                <a:buFont typeface="Arial" charset="0"/>
                <a:defRPr>
                  <a:solidFill>
                    <a:schemeClr val="tx1"/>
                  </a:solidFill>
                  <a:latin typeface="Tahoma" charset="0"/>
                  <a:ea typeface="宋体" charset="0"/>
                </a:defRPr>
              </a:lvl7pPr>
              <a:lvl8pPr marL="3429000" indent="-228600" eaLnBrk="0" fontAlgn="base" hangingPunct="0">
                <a:spcBef>
                  <a:spcPct val="0"/>
                </a:spcBef>
                <a:spcAft>
                  <a:spcPct val="0"/>
                </a:spcAft>
                <a:buFont typeface="Arial" charset="0"/>
                <a:defRPr>
                  <a:solidFill>
                    <a:schemeClr val="tx1"/>
                  </a:solidFill>
                  <a:latin typeface="Tahoma" charset="0"/>
                  <a:ea typeface="宋体" charset="0"/>
                </a:defRPr>
              </a:lvl8pPr>
              <a:lvl9pPr marL="3886200" indent="-228600" eaLnBrk="0" fontAlgn="base" hangingPunct="0">
                <a:spcBef>
                  <a:spcPct val="0"/>
                </a:spcBef>
                <a:spcAft>
                  <a:spcPct val="0"/>
                </a:spcAft>
                <a:buFont typeface="Arial" charset="0"/>
                <a:defRPr>
                  <a:solidFill>
                    <a:schemeClr val="tx1"/>
                  </a:solidFill>
                  <a:latin typeface="Tahoma" charset="0"/>
                  <a:ea typeface="宋体" charset="0"/>
                </a:defRPr>
              </a:lvl9pPr>
            </a:lstStyle>
            <a:p>
              <a:pPr algn="ctr" eaLnBrk="1" hangingPunct="1">
                <a:spcBef>
                  <a:spcPct val="50000"/>
                </a:spcBef>
              </a:pPr>
              <a:r>
                <a:rPr lang="en-US"/>
                <a:t>Hello…</a:t>
              </a:r>
            </a:p>
          </p:txBody>
        </p:sp>
      </p:grpSp>
      <p:pic>
        <p:nvPicPr>
          <p:cNvPr id="95" name="Picture 89" descr="D:\mess\co\界面\冯莎-compute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013" y="3506788"/>
            <a:ext cx="211455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781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Right)">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dissolve">
                                      <p:cBhvr>
                                        <p:cTn id="11" dur="500"/>
                                        <p:tgtEl>
                                          <p:spTgt spid="92"/>
                                        </p:tgtEl>
                                      </p:cBhvr>
                                    </p:animEffect>
                                  </p:childTnLst>
                                </p:cTn>
                              </p:par>
                            </p:childTnLst>
                          </p:cTn>
                        </p:par>
                        <p:par>
                          <p:cTn id="12" fill="hold">
                            <p:stCondLst>
                              <p:cond delay="1000"/>
                            </p:stCondLst>
                            <p:childTnLst>
                              <p:par>
                                <p:cTn id="13" presetID="11" presetClass="entr" presetSubtype="0" fill="hold" nodeType="afterEffect">
                                  <p:stCondLst>
                                    <p:cond delay="500"/>
                                  </p:stCondLst>
                                  <p:childTnLst>
                                    <p:set>
                                      <p:cBhvr>
                                        <p:cTn id="14" dur="75">
                                          <p:stCondLst>
                                            <p:cond delay="0"/>
                                          </p:stCondLst>
                                        </p:cTn>
                                        <p:tgtEl>
                                          <p:spTgt spid="33"/>
                                        </p:tgtEl>
                                        <p:attrNameLst>
                                          <p:attrName>style.visibility</p:attrName>
                                        </p:attrNameLst>
                                      </p:cBhvr>
                                      <p:to>
                                        <p:strVal val="visible"/>
                                      </p:to>
                                    </p:set>
                                  </p:childTnLst>
                                </p:cTn>
                              </p:par>
                            </p:childTnLst>
                          </p:cTn>
                        </p:par>
                        <p:par>
                          <p:cTn id="15" fill="hold">
                            <p:stCondLst>
                              <p:cond delay="1575"/>
                            </p:stCondLst>
                            <p:childTnLst>
                              <p:par>
                                <p:cTn id="16" presetID="11" presetClass="entr" presetSubtype="0" fill="hold" nodeType="afterEffect">
                                  <p:stCondLst>
                                    <p:cond delay="500"/>
                                  </p:stCondLst>
                                  <p:childTnLst>
                                    <p:set>
                                      <p:cBhvr>
                                        <p:cTn id="17" dur="75">
                                          <p:stCondLst>
                                            <p:cond delay="0"/>
                                          </p:stCondLst>
                                        </p:cTn>
                                        <p:tgtEl>
                                          <p:spTgt spid="78"/>
                                        </p:tgtEl>
                                        <p:attrNameLst>
                                          <p:attrName>style.visibility</p:attrName>
                                        </p:attrNameLst>
                                      </p:cBhvr>
                                      <p:to>
                                        <p:strVal val="visible"/>
                                      </p:to>
                                    </p:set>
                                  </p:childTnLst>
                                </p:cTn>
                              </p:par>
                            </p:childTnLst>
                          </p:cTn>
                        </p:par>
                        <p:par>
                          <p:cTn id="18" fill="hold">
                            <p:stCondLst>
                              <p:cond delay="2150"/>
                            </p:stCondLst>
                            <p:childTnLst>
                              <p:par>
                                <p:cTn id="19" presetID="11" presetClass="entr" presetSubtype="0" fill="hold" nodeType="afterEffect">
                                  <p:stCondLst>
                                    <p:cond delay="500"/>
                                  </p:stCondLst>
                                  <p:childTnLst>
                                    <p:set>
                                      <p:cBhvr>
                                        <p:cTn id="20" dur="75">
                                          <p:stCondLst>
                                            <p:cond delay="0"/>
                                          </p:stCondLst>
                                        </p:cTn>
                                        <p:tgtEl>
                                          <p:spTgt spid="28"/>
                                        </p:tgtEl>
                                        <p:attrNameLst>
                                          <p:attrName>style.visibility</p:attrName>
                                        </p:attrNameLst>
                                      </p:cBhvr>
                                      <p:to>
                                        <p:strVal val="visible"/>
                                      </p:to>
                                    </p:set>
                                  </p:childTnLst>
                                </p:cTn>
                              </p:par>
                            </p:childTnLst>
                          </p:cTn>
                        </p:par>
                        <p:par>
                          <p:cTn id="21" fill="hold">
                            <p:stCondLst>
                              <p:cond delay="2725"/>
                            </p:stCondLst>
                            <p:childTnLst>
                              <p:par>
                                <p:cTn id="22" presetID="11" presetClass="entr" presetSubtype="0" fill="hold" nodeType="afterEffect">
                                  <p:stCondLst>
                                    <p:cond delay="500"/>
                                  </p:stCondLst>
                                  <p:childTnLst>
                                    <p:set>
                                      <p:cBhvr>
                                        <p:cTn id="23" dur="75">
                                          <p:stCondLst>
                                            <p:cond delay="0"/>
                                          </p:stCondLst>
                                        </p:cTn>
                                        <p:tgtEl>
                                          <p:spTgt spid="83"/>
                                        </p:tgtEl>
                                        <p:attrNameLst>
                                          <p:attrName>style.visibility</p:attrName>
                                        </p:attrNameLst>
                                      </p:cBhvr>
                                      <p:to>
                                        <p:strVal val="visible"/>
                                      </p:to>
                                    </p:set>
                                  </p:childTnLst>
                                </p:cTn>
                              </p:par>
                            </p:childTnLst>
                          </p:cTn>
                        </p:par>
                        <p:par>
                          <p:cTn id="24" fill="hold">
                            <p:stCondLst>
                              <p:cond delay="3300"/>
                            </p:stCondLst>
                            <p:childTnLst>
                              <p:par>
                                <p:cTn id="25" presetID="11" presetClass="entr" presetSubtype="0" fill="hold" nodeType="afterEffect">
                                  <p:stCondLst>
                                    <p:cond delay="500"/>
                                  </p:stCondLst>
                                  <p:childTnLst>
                                    <p:set>
                                      <p:cBhvr>
                                        <p:cTn id="26" dur="75">
                                          <p:stCondLst>
                                            <p:cond delay="0"/>
                                          </p:stCondLst>
                                        </p:cTn>
                                        <p:tgtEl>
                                          <p:spTgt spid="53"/>
                                        </p:tgtEl>
                                        <p:attrNameLst>
                                          <p:attrName>style.visibility</p:attrName>
                                        </p:attrNameLst>
                                      </p:cBhvr>
                                      <p:to>
                                        <p:strVal val="visible"/>
                                      </p:to>
                                    </p:set>
                                  </p:childTnLst>
                                </p:cTn>
                              </p:par>
                            </p:childTnLst>
                          </p:cTn>
                        </p:par>
                        <p:par>
                          <p:cTn id="27" fill="hold">
                            <p:stCondLst>
                              <p:cond delay="3875"/>
                            </p:stCondLst>
                            <p:childTnLst>
                              <p:par>
                                <p:cTn id="28" presetID="11" presetClass="entr" presetSubtype="0" fill="hold" nodeType="afterEffect">
                                  <p:stCondLst>
                                    <p:cond delay="500"/>
                                  </p:stCondLst>
                                  <p:childTnLst>
                                    <p:set>
                                      <p:cBhvr>
                                        <p:cTn id="29" dur="75">
                                          <p:stCondLst>
                                            <p:cond delay="0"/>
                                          </p:stCondLst>
                                        </p:cTn>
                                        <p:tgtEl>
                                          <p:spTgt spid="38"/>
                                        </p:tgtEl>
                                        <p:attrNameLst>
                                          <p:attrName>style.visibility</p:attrName>
                                        </p:attrNameLst>
                                      </p:cBhvr>
                                      <p:to>
                                        <p:strVal val="visible"/>
                                      </p:to>
                                    </p:set>
                                  </p:childTnLst>
                                </p:cTn>
                              </p:par>
                            </p:childTnLst>
                          </p:cTn>
                        </p:par>
                        <p:par>
                          <p:cTn id="30" fill="hold">
                            <p:stCondLst>
                              <p:cond delay="4450"/>
                            </p:stCondLst>
                            <p:childTnLst>
                              <p:par>
                                <p:cTn id="31" presetID="11" presetClass="entr" presetSubtype="0" fill="hold" nodeType="afterEffect">
                                  <p:stCondLst>
                                    <p:cond delay="500"/>
                                  </p:stCondLst>
                                  <p:childTnLst>
                                    <p:set>
                                      <p:cBhvr>
                                        <p:cTn id="32" dur="75">
                                          <p:stCondLst>
                                            <p:cond delay="0"/>
                                          </p:stCondLst>
                                        </p:cTn>
                                        <p:tgtEl>
                                          <p:spTgt spid="73"/>
                                        </p:tgtEl>
                                        <p:attrNameLst>
                                          <p:attrName>style.visibility</p:attrName>
                                        </p:attrNameLst>
                                      </p:cBhvr>
                                      <p:to>
                                        <p:strVal val="visible"/>
                                      </p:to>
                                    </p:set>
                                  </p:childTnLst>
                                </p:cTn>
                              </p:par>
                            </p:childTnLst>
                          </p:cTn>
                        </p:par>
                        <p:par>
                          <p:cTn id="33" fill="hold">
                            <p:stCondLst>
                              <p:cond delay="5025"/>
                            </p:stCondLst>
                            <p:childTnLst>
                              <p:par>
                                <p:cTn id="34" presetID="11" presetClass="entr" presetSubtype="0" fill="hold" nodeType="afterEffect">
                                  <p:stCondLst>
                                    <p:cond delay="500"/>
                                  </p:stCondLst>
                                  <p:childTnLst>
                                    <p:set>
                                      <p:cBhvr>
                                        <p:cTn id="35" dur="75">
                                          <p:stCondLst>
                                            <p:cond delay="0"/>
                                          </p:stCondLst>
                                        </p:cTn>
                                        <p:tgtEl>
                                          <p:spTgt spid="58"/>
                                        </p:tgtEl>
                                        <p:attrNameLst>
                                          <p:attrName>style.visibility</p:attrName>
                                        </p:attrNameLst>
                                      </p:cBhvr>
                                      <p:to>
                                        <p:strVal val="visible"/>
                                      </p:to>
                                    </p:set>
                                  </p:childTnLst>
                                </p:cTn>
                              </p:par>
                            </p:childTnLst>
                          </p:cTn>
                        </p:par>
                        <p:par>
                          <p:cTn id="36" fill="hold">
                            <p:stCondLst>
                              <p:cond delay="5600"/>
                            </p:stCondLst>
                            <p:childTnLst>
                              <p:par>
                                <p:cTn id="37" presetID="11" presetClass="entr" presetSubtype="0" fill="hold" nodeType="afterEffect">
                                  <p:stCondLst>
                                    <p:cond delay="500"/>
                                  </p:stCondLst>
                                  <p:childTnLst>
                                    <p:set>
                                      <p:cBhvr>
                                        <p:cTn id="38" dur="75">
                                          <p:stCondLst>
                                            <p:cond delay="0"/>
                                          </p:stCondLst>
                                        </p:cTn>
                                        <p:tgtEl>
                                          <p:spTgt spid="43"/>
                                        </p:tgtEl>
                                        <p:attrNameLst>
                                          <p:attrName>style.visibility</p:attrName>
                                        </p:attrNameLst>
                                      </p:cBhvr>
                                      <p:to>
                                        <p:strVal val="visible"/>
                                      </p:to>
                                    </p:set>
                                  </p:childTnLst>
                                </p:cTn>
                              </p:par>
                            </p:childTnLst>
                          </p:cTn>
                        </p:par>
                        <p:par>
                          <p:cTn id="39" fill="hold">
                            <p:stCondLst>
                              <p:cond delay="6175"/>
                            </p:stCondLst>
                            <p:childTnLst>
                              <p:par>
                                <p:cTn id="40" presetID="11" presetClass="entr" presetSubtype="0" fill="hold" nodeType="afterEffect">
                                  <p:stCondLst>
                                    <p:cond delay="500"/>
                                  </p:stCondLst>
                                  <p:childTnLst>
                                    <p:set>
                                      <p:cBhvr>
                                        <p:cTn id="41" dur="75">
                                          <p:stCondLst>
                                            <p:cond delay="0"/>
                                          </p:stCondLst>
                                        </p:cTn>
                                        <p:tgtEl>
                                          <p:spTgt spid="63"/>
                                        </p:tgtEl>
                                        <p:attrNameLst>
                                          <p:attrName>style.visibility</p:attrName>
                                        </p:attrNameLst>
                                      </p:cBhvr>
                                      <p:to>
                                        <p:strVal val="visible"/>
                                      </p:to>
                                    </p:set>
                                  </p:childTnLst>
                                </p:cTn>
                              </p:par>
                            </p:childTnLst>
                          </p:cTn>
                        </p:par>
                        <p:par>
                          <p:cTn id="42" fill="hold">
                            <p:stCondLst>
                              <p:cond delay="6750"/>
                            </p:stCondLst>
                            <p:childTnLst>
                              <p:par>
                                <p:cTn id="43" presetID="11" presetClass="entr" presetSubtype="0" fill="hold" nodeType="afterEffect">
                                  <p:stCondLst>
                                    <p:cond delay="500"/>
                                  </p:stCondLst>
                                  <p:childTnLst>
                                    <p:set>
                                      <p:cBhvr>
                                        <p:cTn id="44" dur="75">
                                          <p:stCondLst>
                                            <p:cond delay="0"/>
                                          </p:stCondLst>
                                        </p:cTn>
                                        <p:tgtEl>
                                          <p:spTgt spid="68"/>
                                        </p:tgtEl>
                                        <p:attrNameLst>
                                          <p:attrName>style.visibility</p:attrName>
                                        </p:attrNameLst>
                                      </p:cBhvr>
                                      <p:to>
                                        <p:strVal val="visible"/>
                                      </p:to>
                                    </p:set>
                                  </p:childTnLst>
                                </p:cTn>
                              </p:par>
                            </p:childTnLst>
                          </p:cTn>
                        </p:par>
                        <p:par>
                          <p:cTn id="45" fill="hold">
                            <p:stCondLst>
                              <p:cond delay="7325"/>
                            </p:stCondLst>
                            <p:childTnLst>
                              <p:par>
                                <p:cTn id="46" presetID="11" presetClass="entr" presetSubtype="0" fill="hold" nodeType="afterEffect">
                                  <p:stCondLst>
                                    <p:cond delay="500"/>
                                  </p:stCondLst>
                                  <p:childTnLst>
                                    <p:set>
                                      <p:cBhvr>
                                        <p:cTn id="47" dur="75">
                                          <p:stCondLst>
                                            <p:cond delay="0"/>
                                          </p:stCondLst>
                                        </p:cTn>
                                        <p:tgtEl>
                                          <p:spTgt spid="48"/>
                                        </p:tgtEl>
                                        <p:attrNameLst>
                                          <p:attrName>style.visibility</p:attrName>
                                        </p:attrNameLst>
                                      </p:cBhvr>
                                      <p:to>
                                        <p:strVal val="visible"/>
                                      </p:to>
                                    </p:set>
                                  </p:childTnLst>
                                </p:cTn>
                              </p:par>
                            </p:childTnLst>
                          </p:cTn>
                        </p:par>
                        <p:par>
                          <p:cTn id="48" fill="hold">
                            <p:stCondLst>
                              <p:cond delay="7900"/>
                            </p:stCondLst>
                            <p:childTnLst>
                              <p:par>
                                <p:cTn id="49" presetID="9" presetClass="entr" presetSubtype="0" fill="hold" nodeType="after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dissolve">
                                      <p:cBhvr>
                                        <p:cTn id="51" dur="500"/>
                                        <p:tgtEl>
                                          <p:spTgt spid="88"/>
                                        </p:tgtEl>
                                      </p:cBhvr>
                                    </p:animEffect>
                                  </p:childTnLst>
                                </p:cTn>
                              </p:par>
                            </p:childTnLst>
                          </p:cTn>
                        </p:par>
                        <p:par>
                          <p:cTn id="52" fill="hold">
                            <p:stCondLst>
                              <p:cond delay="8400"/>
                            </p:stCondLst>
                            <p:childTnLst>
                              <p:par>
                                <p:cTn id="53" presetID="16" presetClass="entr" presetSubtype="42"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arn(outHorizontal)">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P spid="27"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1.7</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国内外相关会议与期刊</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075240" cy="5400600"/>
          </a:xfrm>
        </p:spPr>
        <p:txBody>
          <a:bodyPr/>
          <a:lstStyle/>
          <a:p>
            <a:r>
              <a:rPr lang="zh-CN" altLang="en-US" dirty="0">
                <a:effectLst>
                  <a:outerShdw blurRad="38100" dist="38100" dir="2700000" algn="tl">
                    <a:srgbClr val="DDDDDD"/>
                  </a:outerShdw>
                </a:effectLst>
              </a:rPr>
              <a:t>国内期刊：一级学报</a:t>
            </a:r>
          </a:p>
          <a:p>
            <a:pPr lvl="1"/>
            <a:r>
              <a:rPr lang="en-US" altLang="zh-CN" dirty="0"/>
              <a:t>Journal of Computer Science and Technology (JCST)(SCI)</a:t>
            </a:r>
          </a:p>
          <a:p>
            <a:pPr lvl="1"/>
            <a:r>
              <a:rPr lang="zh-CN" altLang="en-US" dirty="0"/>
              <a:t>计算机学报</a:t>
            </a:r>
          </a:p>
          <a:p>
            <a:pPr lvl="1"/>
            <a:r>
              <a:rPr lang="zh-CN" altLang="en-US" dirty="0"/>
              <a:t>软件学报</a:t>
            </a:r>
          </a:p>
          <a:p>
            <a:pPr lvl="1"/>
            <a:r>
              <a:rPr lang="zh-CN" altLang="en-US" dirty="0"/>
              <a:t>电子学报</a:t>
            </a:r>
          </a:p>
          <a:p>
            <a:pPr lvl="1"/>
            <a:r>
              <a:rPr lang="zh-CN" altLang="en-US" dirty="0"/>
              <a:t>计算机研究与发展</a:t>
            </a:r>
          </a:p>
          <a:p>
            <a:pPr lvl="1"/>
            <a:endParaRPr kumimoji="1" lang="zh-CN" altLang="en-US" dirty="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33</a:t>
            </a:fld>
            <a:endParaRPr lang="zh-CN" altLang="en-US"/>
          </a:p>
        </p:txBody>
      </p:sp>
    </p:spTree>
    <p:extLst>
      <p:ext uri="{BB962C8B-B14F-4D97-AF65-F5344CB8AC3E}">
        <p14:creationId xmlns:p14="http://schemas.microsoft.com/office/powerpoint/2010/main" val="27507906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1.7</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国内外相关会议与期刊</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075240" cy="5400600"/>
          </a:xfrm>
        </p:spPr>
        <p:txBody>
          <a:bodyPr/>
          <a:lstStyle/>
          <a:p>
            <a:r>
              <a:rPr lang="zh-CN" altLang="en-US" dirty="0">
                <a:effectLst>
                  <a:outerShdw blurRad="38100" dist="38100" dir="2700000" algn="tl">
                    <a:srgbClr val="DDDDDD"/>
                  </a:outerShdw>
                </a:effectLst>
              </a:rPr>
              <a:t>国外期刊：</a:t>
            </a:r>
            <a:endParaRPr lang="en-US" altLang="zh-CN" dirty="0">
              <a:effectLst>
                <a:outerShdw blurRad="38100" dist="38100" dir="2700000" algn="tl">
                  <a:srgbClr val="DDDDDD"/>
                </a:outerShdw>
              </a:effectLst>
            </a:endParaRPr>
          </a:p>
          <a:p>
            <a:pPr lvl="1"/>
            <a:r>
              <a:rPr lang="en-US" altLang="zh-CN" dirty="0"/>
              <a:t>IEEE Transactions on Pattern Analysis and Machine Intelligence (PAMI)</a:t>
            </a:r>
          </a:p>
          <a:p>
            <a:pPr lvl="1"/>
            <a:r>
              <a:rPr lang="en-US" altLang="zh-CN" dirty="0"/>
              <a:t>IEEE Transactions on Image Processing (IP)</a:t>
            </a:r>
          </a:p>
          <a:p>
            <a:pPr lvl="1"/>
            <a:r>
              <a:rPr lang="en-US" altLang="zh-CN" dirty="0"/>
              <a:t>IEEE Transactions on Circuits and Systems for Video Technology (CSVT)</a:t>
            </a:r>
          </a:p>
          <a:p>
            <a:pPr lvl="1"/>
            <a:r>
              <a:rPr lang="en-US" altLang="zh-CN" dirty="0"/>
              <a:t>International Journal of Computer Vision (IJCV)</a:t>
            </a:r>
          </a:p>
          <a:p>
            <a:pPr lvl="1"/>
            <a:r>
              <a:rPr lang="en-US" altLang="zh-CN" dirty="0"/>
              <a:t>Pattern Recognition (PR)</a:t>
            </a:r>
          </a:p>
          <a:p>
            <a:pPr lvl="1"/>
            <a:r>
              <a:rPr lang="en-US" altLang="zh-CN" dirty="0"/>
              <a:t>Image and Vision Computing (IVC)</a:t>
            </a:r>
            <a:endParaRPr lang="zh-CN" altLang="en-US" dirty="0"/>
          </a:p>
          <a:p>
            <a:pPr lvl="1"/>
            <a:endParaRPr kumimoji="1" lang="zh-CN" altLang="en-US" dirty="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34</a:t>
            </a:fld>
            <a:endParaRPr lang="zh-CN" altLang="en-US"/>
          </a:p>
        </p:txBody>
      </p:sp>
    </p:spTree>
    <p:extLst>
      <p:ext uri="{BB962C8B-B14F-4D97-AF65-F5344CB8AC3E}">
        <p14:creationId xmlns:p14="http://schemas.microsoft.com/office/powerpoint/2010/main" val="60107869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1.7</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国内外相关会议与期刊</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075240" cy="5400600"/>
          </a:xfrm>
        </p:spPr>
        <p:txBody>
          <a:bodyPr/>
          <a:lstStyle/>
          <a:p>
            <a:r>
              <a:rPr lang="zh-CN" altLang="en-US" dirty="0">
                <a:effectLst>
                  <a:outerShdw blurRad="38100" dist="38100" dir="2700000" algn="tl">
                    <a:srgbClr val="DDDDDD"/>
                  </a:outerShdw>
                </a:effectLst>
              </a:rPr>
              <a:t>国际会议：</a:t>
            </a:r>
          </a:p>
          <a:p>
            <a:pPr lvl="1"/>
            <a:r>
              <a:rPr lang="en-US" altLang="zh-CN" dirty="0"/>
              <a:t>IEEE International Conference on Computer Vision (ICCV)</a:t>
            </a:r>
          </a:p>
          <a:p>
            <a:pPr lvl="1"/>
            <a:r>
              <a:rPr lang="en-US" altLang="zh-CN" dirty="0"/>
              <a:t>IEEE International Conference on Computer Vision and Pattern Recognition (CVPR)</a:t>
            </a:r>
          </a:p>
          <a:p>
            <a:pPr lvl="1"/>
            <a:r>
              <a:rPr lang="en-US" altLang="zh-CN" dirty="0"/>
              <a:t>ACM Multimedia Conference (MM)</a:t>
            </a:r>
          </a:p>
          <a:p>
            <a:pPr lvl="1"/>
            <a:endParaRPr kumimoji="1" lang="zh-CN" altLang="en-US" dirty="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35</a:t>
            </a:fld>
            <a:endParaRPr lang="zh-CN" altLang="en-US"/>
          </a:p>
        </p:txBody>
      </p:sp>
    </p:spTree>
    <p:extLst>
      <p:ext uri="{BB962C8B-B14F-4D97-AF65-F5344CB8AC3E}">
        <p14:creationId xmlns:p14="http://schemas.microsoft.com/office/powerpoint/2010/main" val="2585777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1.7</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国内外相关会议与期刊</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075240" cy="5400600"/>
          </a:xfrm>
        </p:spPr>
        <p:txBody>
          <a:bodyPr/>
          <a:lstStyle/>
          <a:p>
            <a:r>
              <a:rPr lang="zh-CN" altLang="en-US" dirty="0">
                <a:effectLst>
                  <a:outerShdw blurRad="38100" dist="38100" dir="2700000" algn="tl">
                    <a:srgbClr val="DDDDDD"/>
                  </a:outerShdw>
                </a:effectLst>
              </a:rPr>
              <a:t>国际会议</a:t>
            </a:r>
            <a:endParaRPr lang="en-US" altLang="zh-CN" dirty="0">
              <a:effectLst>
                <a:outerShdw blurRad="38100" dist="38100" dir="2700000" algn="tl">
                  <a:srgbClr val="DDDDDD"/>
                </a:outerShdw>
              </a:effectLst>
            </a:endParaRPr>
          </a:p>
          <a:p>
            <a:pPr lvl="1"/>
            <a:r>
              <a:rPr lang="en-US" altLang="zh-CN" dirty="0"/>
              <a:t>IEEE International Conference on Image Processing (ICIP)</a:t>
            </a:r>
          </a:p>
          <a:p>
            <a:pPr lvl="1"/>
            <a:r>
              <a:rPr lang="en-US" altLang="zh-CN" dirty="0"/>
              <a:t>IEEE International Conference on Multimedia and Expo (ICME)</a:t>
            </a:r>
          </a:p>
          <a:p>
            <a:pPr lvl="1"/>
            <a:r>
              <a:rPr lang="en-US" altLang="zh-CN" dirty="0"/>
              <a:t>International Conference on Pattern Recognition (ICPR)</a:t>
            </a:r>
          </a:p>
          <a:p>
            <a:pPr lvl="1"/>
            <a:r>
              <a:rPr lang="en-US" altLang="zh-CN" dirty="0"/>
              <a:t>ACM International Conference on Image and Video Retrieval (CIVR)</a:t>
            </a:r>
            <a:endParaRPr lang="zh-CN" altLang="en-US" dirty="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36</a:t>
            </a:fld>
            <a:endParaRPr lang="zh-CN" altLang="en-US"/>
          </a:p>
        </p:txBody>
      </p:sp>
    </p:spTree>
    <p:extLst>
      <p:ext uri="{BB962C8B-B14F-4D97-AF65-F5344CB8AC3E}">
        <p14:creationId xmlns:p14="http://schemas.microsoft.com/office/powerpoint/2010/main" val="404249564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1.8</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教材、课堂、实验、考核</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844824"/>
            <a:ext cx="4186808" cy="4032448"/>
          </a:xfrm>
        </p:spPr>
        <p:txBody>
          <a:bodyPr/>
          <a:lstStyle/>
          <a:p>
            <a:pPr>
              <a:lnSpc>
                <a:spcPct val="110000"/>
              </a:lnSpc>
            </a:pPr>
            <a:r>
              <a:rPr kumimoji="1" lang="zh-CN" altLang="en-US" sz="2000" dirty="0" smtClean="0"/>
              <a:t>教材</a:t>
            </a:r>
            <a:endParaRPr kumimoji="1" lang="en-US" altLang="zh-CN" sz="2000" dirty="0" smtClean="0"/>
          </a:p>
          <a:p>
            <a:pPr lvl="1">
              <a:lnSpc>
                <a:spcPct val="110000"/>
              </a:lnSpc>
            </a:pPr>
            <a:r>
              <a:rPr kumimoji="1" lang="zh-CN" altLang="en-US" sz="1800" dirty="0"/>
              <a:t>冈萨雷斯</a:t>
            </a:r>
            <a:r>
              <a:rPr kumimoji="1" lang="zh-CN" altLang="zh-CN" sz="1800" dirty="0"/>
              <a:t>《</a:t>
            </a:r>
            <a:r>
              <a:rPr kumimoji="1" lang="zh-CN" altLang="en-US" sz="1800" dirty="0"/>
              <a:t>数字图像处理</a:t>
            </a:r>
            <a:r>
              <a:rPr kumimoji="1" lang="en-US" altLang="zh-CN" sz="1800" dirty="0"/>
              <a:t>》</a:t>
            </a:r>
            <a:r>
              <a:rPr kumimoji="1" lang="zh-CN" altLang="en-US" sz="1800" dirty="0"/>
              <a:t>第三版 电子工业出版社</a:t>
            </a:r>
            <a:endParaRPr kumimoji="1" lang="en-US" altLang="zh-CN" sz="1800" dirty="0"/>
          </a:p>
          <a:p>
            <a:pPr>
              <a:lnSpc>
                <a:spcPct val="110000"/>
              </a:lnSpc>
            </a:pPr>
            <a:r>
              <a:rPr kumimoji="1" lang="zh-CN" altLang="en-US" sz="2000" dirty="0" smtClean="0"/>
              <a:t>参考书</a:t>
            </a:r>
            <a:endParaRPr kumimoji="1" lang="en-US" altLang="zh-CN" sz="2000" dirty="0" smtClean="0"/>
          </a:p>
          <a:p>
            <a:pPr lvl="1">
              <a:lnSpc>
                <a:spcPct val="110000"/>
              </a:lnSpc>
            </a:pPr>
            <a:r>
              <a:rPr kumimoji="1" lang="zh-CN" altLang="en-US" sz="1800" dirty="0" smtClean="0"/>
              <a:t>冈萨雷斯 </a:t>
            </a:r>
            <a:r>
              <a:rPr kumimoji="1" lang="en-US" altLang="zh-CN" sz="1800" dirty="0" smtClean="0"/>
              <a:t>《</a:t>
            </a:r>
            <a:r>
              <a:rPr kumimoji="1" lang="zh-CN" altLang="en-US" sz="1800" dirty="0" smtClean="0"/>
              <a:t>数字图像处理（</a:t>
            </a:r>
            <a:r>
              <a:rPr kumimoji="1" lang="en-US" altLang="zh-CN" sz="1800" dirty="0" err="1" smtClean="0"/>
              <a:t>matlab</a:t>
            </a:r>
            <a:r>
              <a:rPr kumimoji="1" lang="zh-CN" altLang="en-US" sz="1800" dirty="0" smtClean="0"/>
              <a:t>版）</a:t>
            </a:r>
            <a:r>
              <a:rPr kumimoji="1" lang="en-US" altLang="zh-CN" sz="1800" dirty="0" smtClean="0"/>
              <a:t>》</a:t>
            </a:r>
            <a:r>
              <a:rPr kumimoji="1" lang="zh-CN" altLang="en-US" sz="1800" dirty="0" smtClean="0"/>
              <a:t>电子工业出版社</a:t>
            </a:r>
            <a:endParaRPr kumimoji="1" lang="en-US" altLang="zh-CN" sz="1800" dirty="0" smtClean="0"/>
          </a:p>
          <a:p>
            <a:pPr lvl="1">
              <a:lnSpc>
                <a:spcPct val="110000"/>
              </a:lnSpc>
            </a:pPr>
            <a:r>
              <a:rPr kumimoji="1" lang="zh-CN" altLang="en-US" sz="1800" dirty="0"/>
              <a:t>章毓晋</a:t>
            </a:r>
            <a:r>
              <a:rPr kumimoji="1" lang="zh-CN" altLang="zh-CN" sz="1800" dirty="0" smtClean="0"/>
              <a:t>《</a:t>
            </a:r>
            <a:r>
              <a:rPr kumimoji="1" lang="zh-CN" altLang="en-US" sz="1800" dirty="0" smtClean="0"/>
              <a:t>图像工程（上、中、下）</a:t>
            </a:r>
            <a:r>
              <a:rPr kumimoji="1" lang="en-US" altLang="zh-CN" sz="1800" dirty="0" smtClean="0"/>
              <a:t>》</a:t>
            </a:r>
            <a:r>
              <a:rPr kumimoji="1" lang="zh-CN" altLang="en-US" sz="1800" dirty="0" smtClean="0"/>
              <a:t>第二版 清华大学出版社</a:t>
            </a:r>
            <a:endParaRPr kumimoji="1" lang="en-US" altLang="zh-CN" sz="1800" dirty="0" smtClean="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37</a:t>
            </a:fld>
            <a:endParaRPr lang="zh-CN" altLang="en-US"/>
          </a:p>
        </p:txBody>
      </p:sp>
      <p:pic>
        <p:nvPicPr>
          <p:cNvPr id="8" name="图片 7"/>
          <p:cNvPicPr>
            <a:picLocks noChangeAspect="1"/>
          </p:cNvPicPr>
          <p:nvPr/>
        </p:nvPicPr>
        <p:blipFill>
          <a:blip r:embed="rId3"/>
          <a:stretch>
            <a:fillRect/>
          </a:stretch>
        </p:blipFill>
        <p:spPr>
          <a:xfrm>
            <a:off x="4355976" y="1556792"/>
            <a:ext cx="4608512" cy="42484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3004401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1.8</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教材、课堂、实验、考核</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075240" cy="5400600"/>
          </a:xfrm>
        </p:spPr>
        <p:txBody>
          <a:bodyPr/>
          <a:lstStyle/>
          <a:p>
            <a:r>
              <a:rPr kumimoji="1" lang="zh-CN" altLang="en-US" sz="2800" dirty="0" smtClean="0"/>
              <a:t>先修课程</a:t>
            </a:r>
            <a:endParaRPr kumimoji="1" lang="en-US" altLang="zh-CN" sz="2800" dirty="0" smtClean="0"/>
          </a:p>
          <a:p>
            <a:pPr lvl="1" algn="just">
              <a:lnSpc>
                <a:spcPct val="110000"/>
              </a:lnSpc>
              <a:spcBef>
                <a:spcPts val="600"/>
              </a:spcBef>
            </a:pPr>
            <a:r>
              <a:rPr lang="zh-CN" altLang="en-US" sz="2400" b="1" dirty="0"/>
              <a:t>数学知识</a:t>
            </a:r>
            <a:r>
              <a:rPr lang="zh-CN" altLang="en-US" sz="2400" dirty="0" smtClean="0"/>
              <a:t>：</a:t>
            </a:r>
            <a:endParaRPr lang="en-US" altLang="zh-CN" sz="2400" dirty="0" smtClean="0"/>
          </a:p>
          <a:p>
            <a:pPr lvl="2" algn="just">
              <a:lnSpc>
                <a:spcPct val="110000"/>
              </a:lnSpc>
              <a:spcBef>
                <a:spcPts val="600"/>
              </a:spcBef>
            </a:pPr>
            <a:r>
              <a:rPr lang="zh-CN" altLang="en-US" sz="1800" dirty="0" smtClean="0"/>
              <a:t>线</a:t>
            </a:r>
            <a:r>
              <a:rPr lang="zh-CN" altLang="en-US" sz="1800" dirty="0"/>
              <a:t>性代数，因为图像可表示为点阵，</a:t>
            </a:r>
            <a:r>
              <a:rPr lang="zh-CN" altLang="en-US" sz="1800" dirty="0" smtClean="0"/>
              <a:t>需借助矩阵表达</a:t>
            </a:r>
            <a:r>
              <a:rPr lang="zh-CN" altLang="en-US" sz="1800" dirty="0"/>
              <a:t>、解释各种加工运算过程</a:t>
            </a:r>
            <a:r>
              <a:rPr lang="zh-CN" altLang="en-US" sz="1800" dirty="0" smtClean="0"/>
              <a:t>；</a:t>
            </a:r>
            <a:endParaRPr lang="en-US" altLang="zh-CN" sz="1800" dirty="0" smtClean="0"/>
          </a:p>
          <a:p>
            <a:pPr lvl="2" algn="just">
              <a:lnSpc>
                <a:spcPct val="110000"/>
              </a:lnSpc>
              <a:spcBef>
                <a:spcPts val="600"/>
              </a:spcBef>
            </a:pPr>
            <a:r>
              <a:rPr lang="zh-CN" altLang="en-US" sz="1800" dirty="0" smtClean="0"/>
              <a:t>统计和概率</a:t>
            </a:r>
            <a:endParaRPr lang="zh-CN" altLang="en-US" sz="1800" dirty="0"/>
          </a:p>
          <a:p>
            <a:pPr lvl="1" algn="just">
              <a:lnSpc>
                <a:spcPct val="110000"/>
              </a:lnSpc>
              <a:spcBef>
                <a:spcPts val="600"/>
              </a:spcBef>
            </a:pPr>
            <a:r>
              <a:rPr lang="zh-CN" altLang="en-US" sz="2400" b="1" dirty="0" smtClean="0"/>
              <a:t>计算机科学知识</a:t>
            </a:r>
            <a:r>
              <a:rPr lang="zh-CN" altLang="en-US" sz="2400" dirty="0" smtClean="0"/>
              <a:t>：</a:t>
            </a:r>
            <a:endParaRPr lang="en-US" altLang="zh-CN" sz="2400" dirty="0" smtClean="0"/>
          </a:p>
          <a:p>
            <a:pPr lvl="2" algn="just">
              <a:lnSpc>
                <a:spcPct val="110000"/>
              </a:lnSpc>
              <a:spcBef>
                <a:spcPts val="600"/>
              </a:spcBef>
            </a:pPr>
            <a:r>
              <a:rPr lang="zh-CN" altLang="en-US" sz="1800" dirty="0" smtClean="0"/>
              <a:t>计算机软件技术</a:t>
            </a:r>
            <a:r>
              <a:rPr lang="zh-CN" altLang="en-US" sz="1800" dirty="0"/>
              <a:t>，对图</a:t>
            </a:r>
            <a:r>
              <a:rPr lang="zh-CN" altLang="en-US" sz="1800" dirty="0" smtClean="0"/>
              <a:t>像的加工需要使用计算</a:t>
            </a:r>
            <a:r>
              <a:rPr lang="zh-CN" altLang="en-US" sz="1800" dirty="0"/>
              <a:t>机，通过编程用一定的算法来完成</a:t>
            </a:r>
          </a:p>
          <a:p>
            <a:pPr lvl="1" algn="just" eaLnBrk="1">
              <a:lnSpc>
                <a:spcPct val="110000"/>
              </a:lnSpc>
              <a:spcBef>
                <a:spcPts val="600"/>
              </a:spcBef>
            </a:pPr>
            <a:r>
              <a:rPr lang="zh-CN" altLang="en-US" sz="2400" b="1" dirty="0" smtClean="0"/>
              <a:t>电子学知识</a:t>
            </a:r>
            <a:r>
              <a:rPr lang="zh-CN" altLang="en-US" sz="2400" dirty="0" smtClean="0"/>
              <a:t>：</a:t>
            </a:r>
            <a:endParaRPr lang="en-US" altLang="zh-CN" sz="2400" dirty="0" smtClean="0"/>
          </a:p>
          <a:p>
            <a:pPr lvl="2" algn="just" eaLnBrk="1">
              <a:lnSpc>
                <a:spcPct val="110000"/>
              </a:lnSpc>
              <a:spcBef>
                <a:spcPts val="600"/>
              </a:spcBef>
            </a:pPr>
            <a:r>
              <a:rPr lang="zh-CN" altLang="en-US" sz="1800" dirty="0" smtClean="0"/>
              <a:t>信号处</a:t>
            </a:r>
            <a:r>
              <a:rPr lang="zh-CN" altLang="en-US" sz="1800" dirty="0"/>
              <a:t>理，因为图像可看做</a:t>
            </a:r>
            <a:r>
              <a:rPr lang="en-US" altLang="zh-CN" sz="1800" dirty="0"/>
              <a:t>1-</a:t>
            </a:r>
            <a:r>
              <a:rPr lang="en-US" altLang="zh-CN" sz="1800" dirty="0" smtClean="0"/>
              <a:t>D</a:t>
            </a:r>
            <a:r>
              <a:rPr lang="zh-CN" altLang="en-US" sz="1800" dirty="0" smtClean="0"/>
              <a:t>信号的扩展</a:t>
            </a:r>
            <a:r>
              <a:rPr lang="zh-CN" altLang="en-US" sz="1800" dirty="0"/>
              <a:t>，对图像的处理是对信号处理的扩展</a:t>
            </a:r>
            <a:r>
              <a:rPr lang="zh-CN" altLang="en-US" sz="1800" dirty="0" smtClean="0"/>
              <a:t>；</a:t>
            </a:r>
            <a:endParaRPr lang="en-US" altLang="zh-CN" sz="1800" dirty="0" smtClean="0"/>
          </a:p>
          <a:p>
            <a:pPr lvl="2" algn="just" eaLnBrk="1">
              <a:lnSpc>
                <a:spcPct val="110000"/>
              </a:lnSpc>
              <a:spcBef>
                <a:spcPts val="600"/>
              </a:spcBef>
            </a:pPr>
            <a:r>
              <a:rPr lang="zh-CN" altLang="en-US" sz="1800" dirty="0" smtClean="0"/>
              <a:t>电</a:t>
            </a:r>
            <a:r>
              <a:rPr lang="zh-CN" altLang="en-US" sz="1800" dirty="0"/>
              <a:t>路原理，因为要最终实现对图像的</a:t>
            </a:r>
            <a:r>
              <a:rPr lang="zh-CN" altLang="en-US" sz="1800" dirty="0" smtClean="0"/>
              <a:t>加工</a:t>
            </a:r>
            <a:r>
              <a:rPr lang="zh-CN" altLang="en-US" sz="1800" dirty="0"/>
              <a:t>，需要使用一定的电子设备</a:t>
            </a:r>
          </a:p>
          <a:p>
            <a:pPr lvl="1"/>
            <a:endParaRPr kumimoji="1" lang="zh-CN" altLang="en-US" dirty="0"/>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38</a:t>
            </a:fld>
            <a:endParaRPr lang="zh-CN" altLang="en-US"/>
          </a:p>
        </p:txBody>
      </p:sp>
    </p:spTree>
    <p:extLst>
      <p:ext uri="{BB962C8B-B14F-4D97-AF65-F5344CB8AC3E}">
        <p14:creationId xmlns:p14="http://schemas.microsoft.com/office/powerpoint/2010/main" val="12282968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1.8</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教材、课堂、实验、考核</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075240" cy="5400600"/>
          </a:xfrm>
        </p:spPr>
        <p:txBody>
          <a:bodyPr/>
          <a:lstStyle/>
          <a:p>
            <a:pPr marL="609600" indent="-609600" eaLnBrk="1" hangingPunct="1">
              <a:lnSpc>
                <a:spcPct val="120000"/>
              </a:lnSpc>
            </a:pPr>
            <a:r>
              <a:rPr lang="zh-CN" altLang="en-US" sz="2800" dirty="0">
                <a:effectLst>
                  <a:outerShdw blurRad="38100" dist="38100" dir="2700000" algn="tl">
                    <a:srgbClr val="DDDDDD"/>
                  </a:outerShdw>
                </a:effectLst>
              </a:rPr>
              <a:t>课程实施</a:t>
            </a:r>
          </a:p>
          <a:p>
            <a:pPr marL="990600" lvl="1" indent="-533400" eaLnBrk="1" hangingPunct="1">
              <a:lnSpc>
                <a:spcPct val="120000"/>
              </a:lnSpc>
            </a:pPr>
            <a:r>
              <a:rPr lang="zh-CN" altLang="en-US" sz="2400" dirty="0"/>
              <a:t>讲授注重理论与实用结合，多媒体演示处理过程；</a:t>
            </a:r>
          </a:p>
          <a:p>
            <a:pPr marL="990600" lvl="1" indent="-533400" eaLnBrk="1" hangingPunct="1">
              <a:lnSpc>
                <a:spcPct val="120000"/>
              </a:lnSpc>
            </a:pPr>
            <a:r>
              <a:rPr lang="zh-CN" altLang="en-US" sz="2400" dirty="0"/>
              <a:t>上机实践环节，编程实现基本算法，掌握基本的处理技能；</a:t>
            </a:r>
          </a:p>
          <a:p>
            <a:pPr marL="990600" lvl="1" indent="-533400" eaLnBrk="1" hangingPunct="1">
              <a:lnSpc>
                <a:spcPct val="120000"/>
              </a:lnSpc>
            </a:pPr>
            <a:r>
              <a:rPr lang="zh-CN" altLang="en-US" sz="2400" dirty="0"/>
              <a:t>课后的作业练习，加深对算法理论模型的理解。</a:t>
            </a:r>
          </a:p>
          <a:p>
            <a:pPr marL="609600" indent="-609600" eaLnBrk="1" hangingPunct="1">
              <a:lnSpc>
                <a:spcPct val="120000"/>
              </a:lnSpc>
            </a:pPr>
            <a:r>
              <a:rPr lang="zh-CN" altLang="en-US" sz="2800" dirty="0">
                <a:effectLst>
                  <a:outerShdw blurRad="38100" dist="38100" dir="2700000" algn="tl">
                    <a:srgbClr val="DDDDDD"/>
                  </a:outerShdw>
                </a:effectLst>
              </a:rPr>
              <a:t>成绩评价</a:t>
            </a:r>
          </a:p>
          <a:p>
            <a:pPr marL="990600" lvl="1" indent="-533400" eaLnBrk="1" hangingPunct="1">
              <a:lnSpc>
                <a:spcPct val="120000"/>
              </a:lnSpc>
            </a:pPr>
            <a:r>
              <a:rPr lang="zh-CN" altLang="en-US" sz="2400" dirty="0"/>
              <a:t>课程考试  </a:t>
            </a:r>
            <a:r>
              <a:rPr lang="en-US" altLang="zh-CN" sz="2400" dirty="0"/>
              <a:t>70</a:t>
            </a:r>
            <a:r>
              <a:rPr lang="zh-CN" altLang="en-US" sz="2400" dirty="0"/>
              <a:t>％</a:t>
            </a:r>
          </a:p>
          <a:p>
            <a:pPr marL="990600" lvl="1" indent="-533400" eaLnBrk="1" hangingPunct="1">
              <a:lnSpc>
                <a:spcPct val="120000"/>
              </a:lnSpc>
            </a:pPr>
            <a:r>
              <a:rPr lang="zh-CN" altLang="en-US" sz="2400" dirty="0"/>
              <a:t>平时成绩  </a:t>
            </a:r>
            <a:r>
              <a:rPr lang="en-US" altLang="zh-CN" sz="2400" dirty="0"/>
              <a:t>30</a:t>
            </a:r>
            <a:r>
              <a:rPr lang="zh-CN" altLang="en-US" sz="2400" dirty="0"/>
              <a:t>％</a:t>
            </a:r>
          </a:p>
        </p:txBody>
      </p:sp>
      <p:sp>
        <p:nvSpPr>
          <p:cNvPr id="4" name="日期占位符 3"/>
          <p:cNvSpPr>
            <a:spLocks noGrp="1"/>
          </p:cNvSpPr>
          <p:nvPr>
            <p:ph type="dt" sz="half" idx="10"/>
          </p:nvPr>
        </p:nvSpPr>
        <p:spPr/>
        <p:txBody>
          <a:bodyPr/>
          <a:lstStyle/>
          <a:p>
            <a:pPr>
              <a:defRPr/>
            </a:pPr>
            <a:fld id="{1D0DFB99-0D8E-DB45-99EF-EB924C5817E0}"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39</a:t>
            </a:fld>
            <a:endParaRPr lang="zh-CN" altLang="en-US"/>
          </a:p>
        </p:txBody>
      </p:sp>
    </p:spTree>
    <p:extLst>
      <p:ext uri="{BB962C8B-B14F-4D97-AF65-F5344CB8AC3E}">
        <p14:creationId xmlns:p14="http://schemas.microsoft.com/office/powerpoint/2010/main" val="26027087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1.1</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图像概述</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556792"/>
            <a:ext cx="8229600" cy="4824536"/>
          </a:xfrm>
        </p:spPr>
        <p:txBody>
          <a:bodyPr/>
          <a:lstStyle/>
          <a:p>
            <a:r>
              <a:rPr kumimoji="1" lang="zh-CN" altLang="en-US" dirty="0" smtClean="0"/>
              <a:t>基本概念和术语</a:t>
            </a:r>
            <a:endParaRPr kumimoji="1" lang="en-US" altLang="zh-CN" dirty="0" smtClean="0"/>
          </a:p>
          <a:p>
            <a:pPr marL="914400" lvl="1" indent="-514350" algn="just">
              <a:lnSpc>
                <a:spcPct val="120000"/>
              </a:lnSpc>
              <a:buFont typeface="+mj-lt"/>
              <a:buAutoNum type="arabicPeriod"/>
            </a:pPr>
            <a:r>
              <a:rPr lang="zh-CN" altLang="en-US" b="1" dirty="0"/>
              <a:t>图像</a:t>
            </a:r>
            <a:r>
              <a:rPr lang="zh-CN" altLang="en-US" dirty="0"/>
              <a:t>：</a:t>
            </a:r>
            <a:r>
              <a:rPr lang="zh-CN" altLang="zh-CN" dirty="0"/>
              <a:t>图像是用各种观测系统以</a:t>
            </a:r>
            <a:r>
              <a:rPr lang="zh-CN" altLang="zh-CN" dirty="0" smtClean="0"/>
              <a:t>不同形式和手段观测客观世界而获</a:t>
            </a:r>
            <a:r>
              <a:rPr lang="zh-CN" altLang="zh-CN" dirty="0"/>
              <a:t>得的，</a:t>
            </a:r>
            <a:r>
              <a:rPr lang="zh-CN" altLang="zh-CN" dirty="0" smtClean="0"/>
              <a:t>可以直接或间接作用于人眼并进而产生视知觉的实体</a:t>
            </a:r>
            <a:endParaRPr lang="en-US" altLang="zh-CN" dirty="0" smtClean="0"/>
          </a:p>
          <a:p>
            <a:pPr marL="914400" lvl="1" indent="-514350" algn="just">
              <a:lnSpc>
                <a:spcPct val="120000"/>
              </a:lnSpc>
              <a:buFont typeface="+mj-lt"/>
              <a:buAutoNum type="arabicPeriod"/>
            </a:pPr>
            <a:r>
              <a:rPr lang="zh-CN" altLang="zh-CN" b="1" dirty="0"/>
              <a:t>连续图像</a:t>
            </a:r>
            <a:r>
              <a:rPr lang="zh-CN" altLang="en-US" dirty="0"/>
              <a:t>：</a:t>
            </a:r>
            <a:r>
              <a:rPr lang="zh-CN" altLang="zh-CN" dirty="0"/>
              <a:t>源自客观世界中景物的</a:t>
            </a:r>
            <a:r>
              <a:rPr lang="zh-CN" altLang="zh-CN" dirty="0" smtClean="0"/>
              <a:t>影像</a:t>
            </a:r>
            <a:endParaRPr lang="en-US" altLang="zh-CN" dirty="0"/>
          </a:p>
          <a:p>
            <a:pPr marL="914400" lvl="1" indent="-514350" algn="just">
              <a:lnSpc>
                <a:spcPct val="120000"/>
              </a:lnSpc>
              <a:spcBef>
                <a:spcPct val="10000"/>
              </a:spcBef>
              <a:buFont typeface="+mj-lt"/>
              <a:buAutoNum type="arabicPeriod"/>
            </a:pPr>
            <a:r>
              <a:rPr lang="zh-CN" altLang="zh-CN" b="1" dirty="0"/>
              <a:t>视觉</a:t>
            </a:r>
            <a:r>
              <a:rPr lang="zh-CN" altLang="en-US" dirty="0"/>
              <a:t>：</a:t>
            </a:r>
            <a:r>
              <a:rPr lang="zh-CN" altLang="zh-CN" dirty="0"/>
              <a:t>人用眼睛观测世界，并用人脑感知</a:t>
            </a:r>
            <a:r>
              <a:rPr lang="zh-CN" altLang="zh-CN" dirty="0" smtClean="0"/>
              <a:t>世界的一种</a:t>
            </a:r>
            <a:r>
              <a:rPr lang="zh-CN" altLang="zh-CN" dirty="0"/>
              <a:t>能力</a:t>
            </a:r>
            <a:r>
              <a:rPr lang="zh-CN" altLang="en-US" dirty="0"/>
              <a:t>。</a:t>
            </a:r>
            <a:r>
              <a:rPr lang="zh-CN" altLang="zh-CN" dirty="0"/>
              <a:t>人类从外界获得的信息约</a:t>
            </a:r>
            <a:r>
              <a:rPr lang="zh-CN" altLang="zh-CN" dirty="0" smtClean="0"/>
              <a:t>有</a:t>
            </a:r>
            <a:r>
              <a:rPr lang="en-US" altLang="zh-CN" dirty="0" smtClean="0"/>
              <a:t>75</a:t>
            </a:r>
            <a:r>
              <a:rPr lang="en-US" altLang="zh-CN" dirty="0"/>
              <a:t>%</a:t>
            </a:r>
            <a:r>
              <a:rPr lang="zh-CN" altLang="zh-CN" dirty="0"/>
              <a:t>来自视觉系统</a:t>
            </a:r>
            <a:endParaRPr kumimoji="1" lang="zh-CN" altLang="en-US" dirty="0"/>
          </a:p>
        </p:txBody>
      </p:sp>
      <p:sp>
        <p:nvSpPr>
          <p:cNvPr id="4" name="日期占位符 3"/>
          <p:cNvSpPr>
            <a:spLocks noGrp="1"/>
          </p:cNvSpPr>
          <p:nvPr>
            <p:ph type="dt" sz="half" idx="10"/>
          </p:nvPr>
        </p:nvSpPr>
        <p:spPr/>
        <p:txBody>
          <a:bodyPr/>
          <a:lstStyle/>
          <a:p>
            <a:pPr>
              <a:defRPr/>
            </a:pPr>
            <a:fld id="{D588060C-89E1-DE46-A5C4-05E9D930829A}"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a:t>
            </a:fld>
            <a:endParaRPr lang="zh-CN" altLang="en-US"/>
          </a:p>
        </p:txBody>
      </p:sp>
    </p:spTree>
    <p:extLst>
      <p:ext uri="{BB962C8B-B14F-4D97-AF65-F5344CB8AC3E}">
        <p14:creationId xmlns:p14="http://schemas.microsoft.com/office/powerpoint/2010/main" val="3609884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pPr algn="l"/>
            <a:r>
              <a:rPr lang="zh-CN" altLang="en-US" spc="10" dirty="0" smtClean="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rPr>
              <a:t>本讲学习目标</a:t>
            </a:r>
            <a:endPar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256584"/>
          </a:xfrm>
        </p:spPr>
        <p:txBody>
          <a:bodyPr/>
          <a:lstStyle/>
          <a:p>
            <a:r>
              <a:rPr kumimoji="1" lang="zh-CN" altLang="en-US" dirty="0" smtClean="0"/>
              <a:t>基本概念</a:t>
            </a:r>
            <a:endParaRPr kumimoji="1" lang="en-US" altLang="zh-CN" dirty="0" smtClean="0"/>
          </a:p>
          <a:p>
            <a:pPr lvl="1"/>
            <a:r>
              <a:rPr kumimoji="1" lang="zh-CN" altLang="en-US" dirty="0" smtClean="0"/>
              <a:t>数字图像处</a:t>
            </a:r>
            <a:r>
              <a:rPr kumimoji="1" lang="zh-CN" altLang="en-US" dirty="0"/>
              <a:t>理</a:t>
            </a:r>
            <a:r>
              <a:rPr kumimoji="1" lang="zh-CN" altLang="en-US" dirty="0" smtClean="0"/>
              <a:t>基本概况</a:t>
            </a:r>
            <a:endParaRPr kumimoji="1" lang="en-US" altLang="zh-CN" dirty="0" smtClean="0"/>
          </a:p>
          <a:p>
            <a:pPr lvl="2"/>
            <a:r>
              <a:rPr kumimoji="1" lang="zh-CN" altLang="en-US" dirty="0" smtClean="0"/>
              <a:t>图像</a:t>
            </a:r>
            <a:endParaRPr kumimoji="1" lang="en-US" altLang="zh-CN" dirty="0" smtClean="0"/>
          </a:p>
          <a:p>
            <a:pPr lvl="2"/>
            <a:r>
              <a:rPr kumimoji="1" lang="zh-CN" altLang="en-US" dirty="0" smtClean="0"/>
              <a:t>图像工程</a:t>
            </a:r>
            <a:endParaRPr kumimoji="1" lang="en-US" altLang="zh-CN" dirty="0"/>
          </a:p>
          <a:p>
            <a:pPr lvl="2"/>
            <a:r>
              <a:rPr kumimoji="1" lang="zh-CN" altLang="en-US" dirty="0" smtClean="0"/>
              <a:t>图像处理系统</a:t>
            </a:r>
            <a:endParaRPr kumimoji="1" lang="en-US" altLang="zh-CN" dirty="0" smtClean="0"/>
          </a:p>
          <a:p>
            <a:pPr lvl="2"/>
            <a:r>
              <a:rPr kumimoji="1" lang="zh-CN" altLang="en-US" dirty="0" smtClean="0"/>
              <a:t>图像处理应用</a:t>
            </a:r>
            <a:endParaRPr kumimoji="1" lang="en-US" altLang="zh-CN" dirty="0"/>
          </a:p>
          <a:p>
            <a:pPr lvl="1"/>
            <a:r>
              <a:rPr kumimoji="1" lang="zh-CN" altLang="en-US" dirty="0" smtClean="0"/>
              <a:t>本课程基本要求</a:t>
            </a:r>
            <a:endParaRPr kumimoji="1" lang="en-US" altLang="zh-CN" dirty="0" smtClean="0"/>
          </a:p>
          <a:p>
            <a:pPr lvl="2"/>
            <a:r>
              <a:rPr kumimoji="1" lang="zh-CN" altLang="en-US" dirty="0" smtClean="0"/>
              <a:t>教材概况、</a:t>
            </a:r>
            <a:endParaRPr kumimoji="1" lang="en-US" altLang="zh-CN" dirty="0" smtClean="0"/>
          </a:p>
          <a:p>
            <a:pPr lvl="2"/>
            <a:r>
              <a:rPr kumimoji="1" lang="zh-CN" altLang="en-US" dirty="0" smtClean="0"/>
              <a:t>课堂讲授、编程实验、课后复习、</a:t>
            </a:r>
            <a:endParaRPr kumimoji="1" lang="en-US" altLang="zh-CN" dirty="0" smtClean="0"/>
          </a:p>
          <a:p>
            <a:pPr lvl="2"/>
            <a:r>
              <a:rPr kumimoji="1" lang="zh-CN" altLang="en-US" dirty="0" smtClean="0"/>
              <a:t>成绩评定</a:t>
            </a:r>
            <a:endParaRPr kumimoji="1" lang="en-US" altLang="zh-CN" sz="2800" dirty="0" smtClean="0"/>
          </a:p>
        </p:txBody>
      </p:sp>
      <p:sp>
        <p:nvSpPr>
          <p:cNvPr id="4" name="日期占位符 3"/>
          <p:cNvSpPr>
            <a:spLocks noGrp="1"/>
          </p:cNvSpPr>
          <p:nvPr>
            <p:ph type="dt" sz="half" idx="10"/>
          </p:nvPr>
        </p:nvSpPr>
        <p:spPr/>
        <p:txBody>
          <a:bodyPr/>
          <a:lstStyle/>
          <a:p>
            <a:pPr>
              <a:defRPr/>
            </a:pPr>
            <a:fld id="{342885C7-C23D-E443-AB3C-DB7808FBB565}"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40</a:t>
            </a:fld>
            <a:endParaRPr lang="zh-CN" altLang="en-US"/>
          </a:p>
        </p:txBody>
      </p:sp>
    </p:spTree>
    <p:extLst>
      <p:ext uri="{BB962C8B-B14F-4D97-AF65-F5344CB8AC3E}">
        <p14:creationId xmlns:p14="http://schemas.microsoft.com/office/powerpoint/2010/main" val="24852088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rPr>
              <a:t>课堂实验</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268760"/>
            <a:ext cx="8229600" cy="5328592"/>
          </a:xfrm>
        </p:spPr>
        <p:txBody>
          <a:bodyPr/>
          <a:lstStyle/>
          <a:p>
            <a:r>
              <a:rPr kumimoji="1" lang="zh-CN" altLang="en-US" sz="2400" dirty="0" smtClean="0"/>
              <a:t>实验目的</a:t>
            </a:r>
            <a:endParaRPr kumimoji="1" lang="en-US" altLang="zh-CN" sz="2400" dirty="0" smtClean="0"/>
          </a:p>
          <a:p>
            <a:pPr lvl="1"/>
            <a:r>
              <a:rPr kumimoji="1" lang="zh-CN" altLang="en-US" sz="2000" dirty="0" smtClean="0"/>
              <a:t>熟悉</a:t>
            </a:r>
            <a:r>
              <a:rPr kumimoji="1" lang="en-US" altLang="zh-CN" sz="2000" dirty="0" err="1" smtClean="0"/>
              <a:t>matlab</a:t>
            </a:r>
            <a:r>
              <a:rPr kumimoji="1" lang="zh-CN" altLang="en-US" sz="2000" dirty="0"/>
              <a:t>的数字图像处理编程环境</a:t>
            </a:r>
            <a:endParaRPr kumimoji="1" lang="en-US" altLang="zh-CN" sz="2000" dirty="0"/>
          </a:p>
          <a:p>
            <a:pPr lvl="1"/>
            <a:r>
              <a:rPr kumimoji="1" lang="zh-CN" altLang="en-US" sz="2000" dirty="0"/>
              <a:t>认识数字图像的数据结构</a:t>
            </a:r>
            <a:endParaRPr kumimoji="1" lang="en-US" altLang="zh-CN" sz="2000" dirty="0"/>
          </a:p>
          <a:p>
            <a:pPr lvl="1"/>
            <a:r>
              <a:rPr kumimoji="1" lang="zh-CN" altLang="en-US" sz="2000" dirty="0"/>
              <a:t>数字图像的读取、显示</a:t>
            </a:r>
            <a:endParaRPr kumimoji="1" lang="en-US" altLang="zh-CN" sz="2000" dirty="0"/>
          </a:p>
          <a:p>
            <a:pPr lvl="1"/>
            <a:r>
              <a:rPr kumimoji="1" lang="zh-CN" altLang="en-US" sz="2000" dirty="0"/>
              <a:t>数字图像的</a:t>
            </a:r>
            <a:r>
              <a:rPr kumimoji="1" lang="zh-CN" altLang="en-US" sz="2000" dirty="0" smtClean="0"/>
              <a:t>生成</a:t>
            </a:r>
            <a:endParaRPr kumimoji="1" lang="en-US" altLang="zh-CN" sz="2000" dirty="0" smtClean="0"/>
          </a:p>
          <a:p>
            <a:r>
              <a:rPr kumimoji="1" lang="zh-CN" altLang="en-US" sz="2400" dirty="0" smtClean="0"/>
              <a:t>实验内容</a:t>
            </a:r>
            <a:endParaRPr kumimoji="1" lang="en-US" altLang="zh-CN" sz="2400" dirty="0" smtClean="0"/>
          </a:p>
          <a:p>
            <a:pPr lvl="1"/>
            <a:r>
              <a:rPr kumimoji="1" lang="zh-CN" altLang="en-US" sz="2000" dirty="0" smtClean="0"/>
              <a:t>读入灰度图像、彩色图像</a:t>
            </a:r>
            <a:endParaRPr kumimoji="1" lang="en-US" altLang="zh-CN" sz="2000" dirty="0" smtClean="0"/>
          </a:p>
          <a:p>
            <a:pPr lvl="1"/>
            <a:r>
              <a:rPr kumimoji="1" lang="zh-CN" altLang="en-US" sz="2000" dirty="0" smtClean="0"/>
              <a:t>观察各种图像数据表达的形式</a:t>
            </a:r>
            <a:endParaRPr kumimoji="1" lang="en-US" altLang="zh-CN" sz="2000" dirty="0" smtClean="0"/>
          </a:p>
          <a:p>
            <a:pPr lvl="1"/>
            <a:r>
              <a:rPr kumimoji="1" lang="zh-CN" altLang="en-US" sz="2000" dirty="0" smtClean="0"/>
              <a:t>显示全部、局部图像</a:t>
            </a:r>
            <a:endParaRPr kumimoji="1" lang="en-US" altLang="zh-CN" sz="2000" dirty="0" smtClean="0"/>
          </a:p>
          <a:p>
            <a:pPr lvl="1"/>
            <a:r>
              <a:rPr kumimoji="1" lang="zh-CN" altLang="en-US" sz="2000" dirty="0" smtClean="0"/>
              <a:t>编程生成灰度图像、彩色图像、序列图像</a:t>
            </a:r>
            <a:endParaRPr kumimoji="1" lang="en-US" altLang="zh-CN" sz="2000" dirty="0" smtClean="0"/>
          </a:p>
          <a:p>
            <a:r>
              <a:rPr kumimoji="1" lang="zh-CN" altLang="en-US" sz="2400" dirty="0" smtClean="0"/>
              <a:t>验收要求</a:t>
            </a:r>
            <a:endParaRPr kumimoji="1" lang="en-US" altLang="zh-CN" sz="2400" dirty="0" smtClean="0"/>
          </a:p>
          <a:p>
            <a:pPr lvl="1"/>
            <a:r>
              <a:rPr kumimoji="1" lang="zh-CN" altLang="en-US" sz="2000" dirty="0" smtClean="0"/>
              <a:t>针对实验内容各个部分的完成情况进行演示</a:t>
            </a:r>
            <a:endParaRPr kumimoji="1" lang="en-US" altLang="zh-CN" sz="2000" dirty="0" smtClean="0"/>
          </a:p>
          <a:p>
            <a:endParaRPr kumimoji="1" lang="zh-CN" altLang="en-US" dirty="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41</a:t>
            </a:fld>
            <a:endParaRPr lang="zh-CN" altLang="en-US"/>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1.1matlab</a:t>
            </a:r>
            <a:r>
              <a:rPr lang="zh-CN" altLang="en-US"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概况</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a:lnSpc>
                <a:spcPct val="130000"/>
              </a:lnSpc>
            </a:pPr>
            <a:r>
              <a:rPr lang="en-US" altLang="zh-CN" sz="2400" dirty="0">
                <a:latin typeface="微软雅黑" charset="0"/>
              </a:rPr>
              <a:t>MATLAB</a:t>
            </a:r>
            <a:r>
              <a:rPr lang="zh-CN" altLang="en-US" sz="2400" dirty="0">
                <a:latin typeface="微软雅黑" charset="0"/>
              </a:rPr>
              <a:t>语言是由美国</a:t>
            </a:r>
            <a:r>
              <a:rPr lang="en-US" altLang="zh-CN" sz="2400" dirty="0" err="1">
                <a:latin typeface="微软雅黑" charset="0"/>
              </a:rPr>
              <a:t>MathWorks</a:t>
            </a:r>
            <a:r>
              <a:rPr lang="zh-CN" altLang="en-US" sz="2400" dirty="0">
                <a:latin typeface="微软雅黑" charset="0"/>
              </a:rPr>
              <a:t>公司推出的计算机软件，经过多年的逐步发展与不断完善，现已成为国际公认的最优秀的科学计算与数学应用软件之一。其内容涉及矩阵代数、微积分、应用数学、有限元分析、科学计算、信号与系统、神经网络、小波分析及其应用、数字图像处理、计算机图形学、电子线路、电机学、自动控制与通信技术、物理、力学和机械振动等方面。</a:t>
            </a:r>
            <a:endParaRPr lang="en-US" altLang="zh-CN" sz="2400" dirty="0">
              <a:latin typeface="微软雅黑" charset="0"/>
            </a:endParaRPr>
          </a:p>
          <a:p>
            <a:pPr>
              <a:lnSpc>
                <a:spcPct val="130000"/>
              </a:lnSpc>
            </a:pPr>
            <a:r>
              <a:rPr lang="en-US" altLang="zh-CN" sz="2400" dirty="0">
                <a:latin typeface="微软雅黑" charset="0"/>
              </a:rPr>
              <a:t>       MATLAB</a:t>
            </a:r>
            <a:r>
              <a:rPr lang="zh-CN" altLang="en-US" sz="2400" dirty="0">
                <a:latin typeface="微软雅黑" charset="0"/>
              </a:rPr>
              <a:t>的特点是语法结构简单，数值计算高效，图形功能完备，特别受到以完成数据处理与图形图像生成为主要目的的科研人员的青睐。</a:t>
            </a:r>
            <a:r>
              <a:rPr lang="en-US" altLang="zh-CN" sz="2400" dirty="0">
                <a:latin typeface="微软雅黑" charset="0"/>
              </a:rPr>
              <a:t> </a:t>
            </a:r>
          </a:p>
          <a:p>
            <a:endParaRPr kumimoji="1" lang="zh-CN" altLang="en-US" dirty="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42</a:t>
            </a:fld>
            <a:endParaRPr lang="zh-CN" altLang="en-US"/>
          </a:p>
        </p:txBody>
      </p:sp>
    </p:spTree>
    <p:extLst>
      <p:ext uri="{BB962C8B-B14F-4D97-AF65-F5344CB8AC3E}">
        <p14:creationId xmlns:p14="http://schemas.microsoft.com/office/powerpoint/2010/main" val="107821755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1.1matlab</a:t>
            </a:r>
            <a:r>
              <a:rPr lang="zh-CN" altLang="en-US"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概况</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indent="266700">
              <a:lnSpc>
                <a:spcPct val="150000"/>
              </a:lnSpc>
            </a:pPr>
            <a:r>
              <a:rPr lang="en-US" altLang="zh-CN" sz="2000" dirty="0">
                <a:solidFill>
                  <a:srgbClr val="000000"/>
                </a:solidFill>
                <a:latin typeface="微软雅黑" charset="0"/>
              </a:rPr>
              <a:t>MATLAB</a:t>
            </a:r>
            <a:r>
              <a:rPr lang="zh-CN" altLang="en-US" sz="2000" dirty="0">
                <a:solidFill>
                  <a:srgbClr val="000000"/>
                </a:solidFill>
                <a:latin typeface="微软雅黑" charset="0"/>
              </a:rPr>
              <a:t>软件最突出的特点就是简洁的、开放式、便捷等。与其他的计算机高级语言相比，</a:t>
            </a:r>
            <a:r>
              <a:rPr lang="en-US" altLang="zh-CN" sz="2000" dirty="0">
                <a:solidFill>
                  <a:srgbClr val="000000"/>
                </a:solidFill>
                <a:latin typeface="微软雅黑" charset="0"/>
              </a:rPr>
              <a:t>MATLAB</a:t>
            </a:r>
            <a:r>
              <a:rPr lang="zh-CN" altLang="en-US" sz="2000" dirty="0">
                <a:solidFill>
                  <a:srgbClr val="000000"/>
                </a:solidFill>
                <a:latin typeface="微软雅黑" charset="0"/>
              </a:rPr>
              <a:t>具有以下几方面的优势。</a:t>
            </a:r>
            <a:endParaRPr lang="en-US" altLang="zh-CN" sz="2000" dirty="0">
              <a:solidFill>
                <a:srgbClr val="000000"/>
              </a:solidFill>
              <a:latin typeface="微软雅黑" charset="0"/>
            </a:endParaRPr>
          </a:p>
          <a:p>
            <a:pPr marL="1085850" lvl="1" indent="-342900">
              <a:lnSpc>
                <a:spcPct val="150000"/>
              </a:lnSpc>
              <a:buFont typeface="+mj-lt"/>
              <a:buAutoNum type="arabicPeriod"/>
            </a:pPr>
            <a:r>
              <a:rPr lang="en-US" altLang="zh-CN" sz="2000" dirty="0" smtClean="0">
                <a:solidFill>
                  <a:srgbClr val="000000"/>
                </a:solidFill>
                <a:latin typeface="微软雅黑" charset="0"/>
              </a:rPr>
              <a:t>MATLAB</a:t>
            </a:r>
            <a:r>
              <a:rPr lang="zh-CN" altLang="en-US" sz="2000" dirty="0">
                <a:solidFill>
                  <a:srgbClr val="000000"/>
                </a:solidFill>
                <a:latin typeface="微软雅黑" charset="0"/>
              </a:rPr>
              <a:t>具有高效的数值计算及符号计算功能，能使用户从繁杂的数学运算分析中解脱出来；</a:t>
            </a:r>
            <a:endParaRPr lang="en-US" altLang="zh-CN" sz="2000" dirty="0">
              <a:solidFill>
                <a:srgbClr val="000000"/>
              </a:solidFill>
              <a:latin typeface="微软雅黑" charset="0"/>
            </a:endParaRPr>
          </a:p>
          <a:p>
            <a:pPr marL="1085850" lvl="1" indent="-342900">
              <a:lnSpc>
                <a:spcPct val="150000"/>
              </a:lnSpc>
              <a:buFont typeface="+mj-lt"/>
              <a:buAutoNum type="arabicPeriod"/>
            </a:pPr>
            <a:r>
              <a:rPr lang="en-US" altLang="zh-CN" sz="2000" dirty="0" smtClean="0">
                <a:solidFill>
                  <a:srgbClr val="000000"/>
                </a:solidFill>
                <a:latin typeface="微软雅黑" charset="0"/>
              </a:rPr>
              <a:t>MATLAB</a:t>
            </a:r>
            <a:r>
              <a:rPr lang="zh-CN" altLang="en-US" sz="2000" dirty="0">
                <a:solidFill>
                  <a:srgbClr val="000000"/>
                </a:solidFill>
                <a:latin typeface="微软雅黑" charset="0"/>
              </a:rPr>
              <a:t>具有完备的图形处理功能，实现计算结果和编程的可视化；</a:t>
            </a:r>
            <a:endParaRPr lang="en-US" altLang="zh-CN" sz="2000" dirty="0">
              <a:solidFill>
                <a:srgbClr val="000000"/>
              </a:solidFill>
              <a:latin typeface="微软雅黑" charset="0"/>
            </a:endParaRPr>
          </a:p>
          <a:p>
            <a:pPr marL="1085850" lvl="1" indent="-342900">
              <a:lnSpc>
                <a:spcPct val="150000"/>
              </a:lnSpc>
              <a:buFont typeface="+mj-lt"/>
              <a:buAutoNum type="arabicPeriod"/>
            </a:pPr>
            <a:r>
              <a:rPr lang="en-US" altLang="zh-CN" sz="2000" dirty="0" smtClean="0">
                <a:solidFill>
                  <a:srgbClr val="000000"/>
                </a:solidFill>
                <a:latin typeface="微软雅黑" charset="0"/>
              </a:rPr>
              <a:t>MATLAB</a:t>
            </a:r>
            <a:r>
              <a:rPr lang="zh-CN" altLang="en-US" sz="2000" dirty="0">
                <a:solidFill>
                  <a:srgbClr val="000000"/>
                </a:solidFill>
                <a:latin typeface="微软雅黑" charset="0"/>
              </a:rPr>
              <a:t>具有友好的用户界面及接近数学表达式的自然化语言，使学者易于学习和掌握；</a:t>
            </a:r>
            <a:endParaRPr lang="en-US" altLang="zh-CN" sz="2000" dirty="0">
              <a:solidFill>
                <a:srgbClr val="000000"/>
              </a:solidFill>
              <a:latin typeface="微软雅黑" charset="0"/>
            </a:endParaRPr>
          </a:p>
          <a:p>
            <a:pPr marL="1085850" lvl="1" indent="-342900">
              <a:lnSpc>
                <a:spcPct val="150000"/>
              </a:lnSpc>
              <a:buFont typeface="+mj-lt"/>
              <a:buAutoNum type="arabicPeriod"/>
            </a:pPr>
            <a:r>
              <a:rPr lang="en-US" altLang="zh-CN" sz="2000" dirty="0" smtClean="0">
                <a:solidFill>
                  <a:srgbClr val="000000"/>
                </a:solidFill>
                <a:latin typeface="微软雅黑" charset="0"/>
              </a:rPr>
              <a:t>MATLAB</a:t>
            </a:r>
            <a:r>
              <a:rPr lang="zh-CN" altLang="en-US" sz="2000" dirty="0">
                <a:solidFill>
                  <a:srgbClr val="000000"/>
                </a:solidFill>
                <a:latin typeface="微软雅黑" charset="0"/>
              </a:rPr>
              <a:t>具有功能丰富的应用工具箱（如信号处理工具箱、通信工具箱等），为用户提供了大量方便实用的处理工具</a:t>
            </a:r>
            <a:r>
              <a:rPr lang="zh-CN" altLang="en-US" sz="2000" dirty="0" smtClean="0">
                <a:solidFill>
                  <a:srgbClr val="000000"/>
                </a:solidFill>
                <a:latin typeface="微软雅黑" charset="0"/>
              </a:rPr>
              <a:t>。</a:t>
            </a:r>
            <a:endParaRPr lang="zh-CN" altLang="en-US" sz="2000" dirty="0">
              <a:solidFill>
                <a:srgbClr val="000000"/>
              </a:solidFill>
              <a:latin typeface="微软雅黑" charset="0"/>
            </a:endParaRPr>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43</a:t>
            </a:fld>
            <a:endParaRPr lang="zh-CN" altLang="en-US"/>
          </a:p>
        </p:txBody>
      </p:sp>
    </p:spTree>
    <p:extLst>
      <p:ext uri="{BB962C8B-B14F-4D97-AF65-F5344CB8AC3E}">
        <p14:creationId xmlns:p14="http://schemas.microsoft.com/office/powerpoint/2010/main" val="253856848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1.2matlab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主要功能</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800100" indent="-457200">
              <a:lnSpc>
                <a:spcPct val="150000"/>
              </a:lnSpc>
              <a:buFont typeface="+mj-lt"/>
              <a:buAutoNum type="arabicPeriod"/>
            </a:pPr>
            <a:r>
              <a:rPr lang="zh-CN" altLang="en-US" sz="2800" dirty="0" smtClean="0">
                <a:solidFill>
                  <a:srgbClr val="000000"/>
                </a:solidFill>
                <a:latin typeface="微软雅黑" charset="0"/>
              </a:rPr>
              <a:t>数字计算和符号计算</a:t>
            </a:r>
          </a:p>
          <a:p>
            <a:pPr marL="400050" lvl="1" indent="0">
              <a:buNone/>
            </a:pPr>
            <a:endParaRPr lang="zh-CN" altLang="en-US" sz="2000" dirty="0" smtClean="0"/>
          </a:p>
          <a:p>
            <a:pPr marL="400050" lvl="1" indent="0">
              <a:buNone/>
            </a:pPr>
            <a:r>
              <a:rPr lang="zh-CN" altLang="en-US" sz="2000" dirty="0" smtClean="0"/>
              <a:t>例如</a:t>
            </a:r>
            <a:r>
              <a:rPr lang="zh-CN" altLang="en-US" sz="2000" dirty="0"/>
              <a:t>，求解线性方程组</a:t>
            </a:r>
            <a:r>
              <a:rPr lang="zh-CN" altLang="en-US" sz="2000" dirty="0" smtClean="0"/>
              <a:t>：</a:t>
            </a:r>
          </a:p>
          <a:p>
            <a:pPr marL="400050" lvl="1" indent="0">
              <a:buNone/>
            </a:pPr>
            <a:endParaRPr lang="en-US" altLang="zh-CN" sz="2000" dirty="0"/>
          </a:p>
          <a:p>
            <a:pPr marL="400050" lvl="1" indent="0">
              <a:buNone/>
            </a:pPr>
            <a:r>
              <a:rPr lang="zh-CN" altLang="en-US" sz="2000" dirty="0"/>
              <a:t>在</a:t>
            </a:r>
            <a:r>
              <a:rPr lang="en-US" altLang="zh-CN" sz="2000" dirty="0"/>
              <a:t>MATLAB</a:t>
            </a:r>
            <a:r>
              <a:rPr lang="zh-CN" altLang="en-US" sz="2000" dirty="0"/>
              <a:t>命令窗口输入命令：</a:t>
            </a:r>
            <a:endParaRPr lang="en-US" altLang="zh-CN" sz="2000" dirty="0"/>
          </a:p>
          <a:p>
            <a:pPr marL="400050" lvl="1" indent="0">
              <a:buNone/>
            </a:pPr>
            <a:r>
              <a:rPr lang="en-US" altLang="zh-CN" sz="2000" dirty="0"/>
              <a:t>a=[2,3,-1;3,-5,3;6,3,-8]; </a:t>
            </a:r>
          </a:p>
          <a:p>
            <a:pPr marL="400050" lvl="1" indent="0">
              <a:buNone/>
            </a:pPr>
            <a:r>
              <a:rPr lang="en-US" altLang="zh-CN" sz="2000" dirty="0"/>
              <a:t>b=[7;8;9]; </a:t>
            </a:r>
          </a:p>
          <a:p>
            <a:pPr marL="400050" lvl="1" indent="0">
              <a:buNone/>
            </a:pPr>
            <a:r>
              <a:rPr lang="en-US" altLang="zh-CN" sz="2000" dirty="0"/>
              <a:t>x=</a:t>
            </a:r>
            <a:r>
              <a:rPr lang="en-US" altLang="zh-CN" sz="2000" dirty="0" err="1"/>
              <a:t>inv</a:t>
            </a:r>
            <a:r>
              <a:rPr lang="en-US" altLang="zh-CN" sz="2000" dirty="0"/>
              <a:t>(a)*</a:t>
            </a:r>
            <a:r>
              <a:rPr lang="en-US" altLang="zh-CN" sz="2000" dirty="0" smtClean="0"/>
              <a:t>b</a:t>
            </a:r>
          </a:p>
          <a:p>
            <a:pPr marL="400050" lvl="1" indent="0">
              <a:buNone/>
            </a:pPr>
            <a:endParaRPr lang="en-US" altLang="zh-CN" sz="2000" dirty="0"/>
          </a:p>
          <a:p>
            <a:pPr marL="400050" lvl="1" indent="0">
              <a:buNone/>
            </a:pPr>
            <a:r>
              <a:rPr lang="zh-CN" altLang="en-US" sz="2000" dirty="0"/>
              <a:t>也可以通过符号计算来解此方程</a:t>
            </a:r>
            <a:endParaRPr lang="en-US" altLang="zh-CN" sz="2000" dirty="0"/>
          </a:p>
          <a:p>
            <a:pPr marL="400050" lvl="1" indent="0">
              <a:buNone/>
            </a:pPr>
            <a:r>
              <a:rPr lang="en-US" altLang="zh-CN" sz="2000" dirty="0" err="1"/>
              <a:t>syms</a:t>
            </a:r>
            <a:r>
              <a:rPr lang="en-US" altLang="zh-CN" sz="2000" dirty="0"/>
              <a:t> x1 x2 x3</a:t>
            </a:r>
            <a:endParaRPr lang="es-ES" altLang="zh-CN" sz="2000" dirty="0"/>
          </a:p>
          <a:p>
            <a:pPr marL="400050" lvl="1" indent="0">
              <a:buNone/>
            </a:pPr>
            <a:r>
              <a:rPr lang="es-ES" altLang="zh-CN" sz="2000" dirty="0"/>
              <a:t>[x1,x2,x3]=</a:t>
            </a:r>
            <a:r>
              <a:rPr lang="es-ES" altLang="zh-CN" sz="2000" dirty="0" err="1"/>
              <a:t>solve</a:t>
            </a:r>
            <a:r>
              <a:rPr lang="es-ES" altLang="zh-CN" sz="2000" dirty="0"/>
              <a:t>(2*x1+3*x2-x3-7,3*x1-5*x2+3*x3-8,6*x1+3*x2-8*x3-9)</a:t>
            </a:r>
            <a:endParaRPr lang="en-US" altLang="zh-CN" sz="2000" dirty="0"/>
          </a:p>
          <a:p>
            <a:pPr lvl="2" indent="0">
              <a:lnSpc>
                <a:spcPct val="150000"/>
              </a:lnSpc>
              <a:buNone/>
            </a:pPr>
            <a:endParaRPr lang="zh-CN" altLang="en-US" sz="1200" b="1" dirty="0">
              <a:solidFill>
                <a:srgbClr val="000000"/>
              </a:solidFill>
              <a:latin typeface="微软雅黑" charset="0"/>
            </a:endParaRPr>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44</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56889801"/>
              </p:ext>
            </p:extLst>
          </p:nvPr>
        </p:nvGraphicFramePr>
        <p:xfrm>
          <a:off x="4427984" y="2132856"/>
          <a:ext cx="2376264" cy="1080120"/>
        </p:xfrm>
        <a:graphic>
          <a:graphicData uri="http://schemas.openxmlformats.org/presentationml/2006/ole">
            <mc:AlternateContent xmlns:mc="http://schemas.openxmlformats.org/markup-compatibility/2006">
              <mc:Choice xmlns:v="urn:schemas-microsoft-com:vml" Requires="v">
                <p:oleObj spid="_x0000_s31797" name="Equation" r:id="rId4" imgW="1257300" imgH="698500" progId="Equation.DSMT4">
                  <p:embed/>
                </p:oleObj>
              </mc:Choice>
              <mc:Fallback>
                <p:oleObj name="Equation" r:id="rId4" imgW="1257300" imgH="698500" progId="Equation.DSMT4">
                  <p:embed/>
                  <p:pic>
                    <p:nvPicPr>
                      <p:cNvPr id="0" name=""/>
                      <p:cNvPicPr/>
                      <p:nvPr/>
                    </p:nvPicPr>
                    <p:blipFill>
                      <a:blip r:embed="rId5"/>
                      <a:stretch>
                        <a:fillRect/>
                      </a:stretch>
                    </p:blipFill>
                    <p:spPr>
                      <a:xfrm>
                        <a:off x="4427984" y="2132856"/>
                        <a:ext cx="2376264" cy="1080120"/>
                      </a:xfrm>
                      <a:prstGeom prst="rect">
                        <a:avLst/>
                      </a:prstGeom>
                    </p:spPr>
                  </p:pic>
                </p:oleObj>
              </mc:Fallback>
            </mc:AlternateContent>
          </a:graphicData>
        </a:graphic>
      </p:graphicFrame>
    </p:spTree>
    <p:extLst>
      <p:ext uri="{BB962C8B-B14F-4D97-AF65-F5344CB8AC3E}">
        <p14:creationId xmlns:p14="http://schemas.microsoft.com/office/powerpoint/2010/main" val="21552914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1.2matlab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主要功能</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857250" indent="-514350">
              <a:lnSpc>
                <a:spcPct val="150000"/>
              </a:lnSpc>
              <a:buFont typeface="+mj-lt"/>
              <a:buAutoNum type="arabicPeriod" startAt="2"/>
            </a:pPr>
            <a:r>
              <a:rPr lang="zh-CN" altLang="en-US" sz="2800" dirty="0" smtClean="0">
                <a:solidFill>
                  <a:srgbClr val="000000"/>
                </a:solidFill>
                <a:latin typeface="微软雅黑" charset="0"/>
              </a:rPr>
              <a:t>绘图功能</a:t>
            </a:r>
          </a:p>
          <a:p>
            <a:pPr marL="457200" lvl="1" indent="0">
              <a:buNone/>
            </a:pPr>
            <a:endParaRPr lang="zh-CN" altLang="en-US" sz="2000" dirty="0" smtClean="0"/>
          </a:p>
          <a:p>
            <a:pPr marL="457200" lvl="1" indent="0">
              <a:buNone/>
            </a:pPr>
            <a:r>
              <a:rPr lang="zh-CN" altLang="en-US" sz="2000" dirty="0" smtClean="0"/>
              <a:t>例如</a:t>
            </a:r>
            <a:r>
              <a:rPr lang="zh-CN" altLang="en-US" sz="2000" dirty="0"/>
              <a:t>，分别绘制函数</a:t>
            </a:r>
            <a:r>
              <a:rPr lang="en-US" altLang="zh-CN" sz="2000" i="1" dirty="0"/>
              <a:t>y</a:t>
            </a:r>
            <a:r>
              <a:rPr lang="en-US" altLang="zh-CN" sz="2000" dirty="0"/>
              <a:t>=300sin</a:t>
            </a:r>
            <a:r>
              <a:rPr lang="en-US" altLang="zh-CN" sz="2000" i="1" dirty="0"/>
              <a:t>x</a:t>
            </a:r>
            <a:r>
              <a:rPr lang="en-US" altLang="zh-CN" sz="2000" dirty="0"/>
              <a:t>/</a:t>
            </a:r>
            <a:r>
              <a:rPr lang="en-US" altLang="zh-CN" sz="2000" i="1" dirty="0"/>
              <a:t>x</a:t>
            </a:r>
            <a:r>
              <a:rPr lang="zh-CN" altLang="en-US" sz="2000" dirty="0"/>
              <a:t>和</a:t>
            </a:r>
            <a:r>
              <a:rPr lang="en-US" altLang="zh-CN" sz="2000" i="1" dirty="0"/>
              <a:t>y</a:t>
            </a:r>
            <a:r>
              <a:rPr lang="en-US" altLang="zh-CN" sz="2000" dirty="0"/>
              <a:t>=</a:t>
            </a:r>
            <a:r>
              <a:rPr lang="en-US" altLang="zh-CN" sz="2000" i="1" dirty="0"/>
              <a:t>x</a:t>
            </a:r>
            <a:r>
              <a:rPr lang="en-US" altLang="zh-CN" sz="2000" baseline="30000" dirty="0"/>
              <a:t>2</a:t>
            </a:r>
            <a:r>
              <a:rPr lang="zh-CN" altLang="en-US" sz="2000" dirty="0"/>
              <a:t>的曲线</a:t>
            </a:r>
            <a:endParaRPr lang="en-US" altLang="zh-CN" sz="2000" dirty="0"/>
          </a:p>
          <a:p>
            <a:pPr marL="457200" lvl="1" indent="0">
              <a:buNone/>
            </a:pPr>
            <a:endParaRPr lang="en-US" altLang="zh-CN" sz="2000" dirty="0" smtClean="0"/>
          </a:p>
          <a:p>
            <a:pPr marL="457200" lvl="1" indent="0">
              <a:buNone/>
            </a:pPr>
            <a:r>
              <a:rPr lang="en-US" altLang="zh-CN" sz="2000" dirty="0" smtClean="0"/>
              <a:t>x</a:t>
            </a:r>
            <a:r>
              <a:rPr lang="en-US" altLang="zh-CN" sz="2000" dirty="0"/>
              <a:t>=-20:0.1:20;</a:t>
            </a:r>
            <a:endParaRPr lang="da-DK" altLang="zh-CN" sz="2000" dirty="0"/>
          </a:p>
          <a:p>
            <a:pPr marL="457200" lvl="1" indent="0">
              <a:buNone/>
            </a:pPr>
            <a:r>
              <a:rPr lang="da-DK" altLang="zh-CN" sz="2000" dirty="0"/>
              <a:t>plot(x,300*sin(x)./x,':',x,x.^2);</a:t>
            </a:r>
          </a:p>
          <a:p>
            <a:pPr marL="400050" lvl="1" indent="0">
              <a:buNone/>
            </a:pPr>
            <a:endParaRPr lang="zh-CN" altLang="en-US" sz="20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45</a:t>
            </a:fld>
            <a:endParaRPr lang="zh-CN" altLang="en-US"/>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68960"/>
            <a:ext cx="3527425"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829853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1.2matlab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主要功能</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457200" indent="-457200">
              <a:buFont typeface="+mj-lt"/>
              <a:buAutoNum type="arabicPeriod" startAt="3"/>
            </a:pPr>
            <a:r>
              <a:rPr lang="zh-CN" altLang="en-US" sz="2400" dirty="0"/>
              <a:t>程序设计语言功能</a:t>
            </a:r>
            <a:endParaRPr lang="en-US" altLang="zh-CN" sz="2400" dirty="0"/>
          </a:p>
          <a:p>
            <a:r>
              <a:rPr lang="en-US" altLang="zh-CN" sz="2400" dirty="0"/>
              <a:t>MATLAB</a:t>
            </a:r>
            <a:r>
              <a:rPr lang="zh-CN" altLang="en-US" sz="2400" dirty="0"/>
              <a:t>是解释性语言，程序执行速度较慢，而且不能脱离</a:t>
            </a:r>
            <a:r>
              <a:rPr lang="en-US" altLang="zh-CN" sz="2400" dirty="0"/>
              <a:t>MATLAB</a:t>
            </a:r>
            <a:r>
              <a:rPr lang="zh-CN" altLang="en-US" sz="2400" dirty="0"/>
              <a:t>环境而独立运行。</a:t>
            </a:r>
            <a:r>
              <a:rPr lang="en-US" altLang="zh-CN" sz="2400" dirty="0" err="1"/>
              <a:t>MathWorks</a:t>
            </a:r>
            <a:r>
              <a:rPr lang="zh-CN" altLang="en-US" sz="2400" dirty="0"/>
              <a:t>公司提供了将</a:t>
            </a:r>
            <a:r>
              <a:rPr lang="en-US" altLang="zh-CN" sz="2400" dirty="0"/>
              <a:t>MATLAB</a:t>
            </a:r>
            <a:r>
              <a:rPr lang="zh-CN" altLang="en-US" sz="2400" dirty="0"/>
              <a:t>源程序编译为独立于</a:t>
            </a:r>
            <a:r>
              <a:rPr lang="en-US" altLang="zh-CN" sz="2400" dirty="0"/>
              <a:t>MATLAB</a:t>
            </a:r>
            <a:r>
              <a:rPr lang="zh-CN" altLang="en-US" sz="2400" dirty="0"/>
              <a:t>集成环境运行的</a:t>
            </a:r>
            <a:r>
              <a:rPr lang="en-US" altLang="zh-CN" sz="2400" dirty="0"/>
              <a:t>EXE</a:t>
            </a:r>
            <a:r>
              <a:rPr lang="zh-CN" altLang="en-US" sz="2400" dirty="0"/>
              <a:t>文件以及将</a:t>
            </a:r>
            <a:r>
              <a:rPr lang="en-US" altLang="zh-CN" sz="2400" dirty="0"/>
              <a:t>MATLAB</a:t>
            </a:r>
            <a:r>
              <a:rPr lang="zh-CN" altLang="en-US" sz="2400" dirty="0"/>
              <a:t>程序转化为</a:t>
            </a:r>
            <a:r>
              <a:rPr lang="en-US" altLang="zh-CN" sz="2400" dirty="0"/>
              <a:t>C</a:t>
            </a:r>
            <a:r>
              <a:rPr lang="zh-CN" altLang="en-US" sz="2400" dirty="0"/>
              <a:t>语言程序的编译器。</a:t>
            </a:r>
            <a:endParaRPr lang="en-US" altLang="zh-CN" sz="2400" dirty="0"/>
          </a:p>
          <a:p>
            <a:pPr marL="514350" indent="-514350">
              <a:buFont typeface="+mj-lt"/>
              <a:buAutoNum type="arabicPeriod" startAt="4"/>
            </a:pPr>
            <a:r>
              <a:rPr lang="zh-CN" altLang="en-US" sz="2400" dirty="0" smtClean="0"/>
              <a:t>扩展</a:t>
            </a:r>
            <a:r>
              <a:rPr lang="zh-CN" altLang="en-US" sz="2400" dirty="0"/>
              <a:t>功能</a:t>
            </a:r>
            <a:endParaRPr lang="en-US" altLang="zh-CN" sz="2400" dirty="0"/>
          </a:p>
          <a:p>
            <a:r>
              <a:rPr lang="en-US" altLang="zh-CN" sz="2400" dirty="0"/>
              <a:t>MATLAB</a:t>
            </a:r>
            <a:r>
              <a:rPr lang="zh-CN" altLang="en-US" sz="2400" dirty="0"/>
              <a:t>包含两部分内容</a:t>
            </a:r>
            <a:r>
              <a:rPr lang="zh-CN" altLang="en-US" sz="2400" dirty="0" smtClean="0"/>
              <a:t>：</a:t>
            </a:r>
          </a:p>
          <a:p>
            <a:pPr lvl="1"/>
            <a:r>
              <a:rPr lang="zh-CN" altLang="en-US" sz="2400" dirty="0" smtClean="0"/>
              <a:t>基本部分和各种可选</a:t>
            </a:r>
            <a:r>
              <a:rPr lang="zh-CN" altLang="en-US" sz="2400" dirty="0"/>
              <a:t>的工具箱。</a:t>
            </a:r>
            <a:endParaRPr lang="en-US" altLang="zh-CN" sz="2400" dirty="0"/>
          </a:p>
          <a:p>
            <a:pPr lvl="2"/>
            <a:r>
              <a:rPr lang="zh-CN" altLang="en-US" sz="1800" dirty="0"/>
              <a:t>基本部分构成了</a:t>
            </a:r>
            <a:r>
              <a:rPr lang="en-US" altLang="zh-CN" sz="1800" dirty="0"/>
              <a:t>MATLAB</a:t>
            </a:r>
            <a:r>
              <a:rPr lang="zh-CN" altLang="en-US" sz="1800" dirty="0"/>
              <a:t>的核心内容，也是使用和构造工具箱的基础。</a:t>
            </a:r>
            <a:endParaRPr lang="en-US" altLang="zh-CN" sz="1800" dirty="0"/>
          </a:p>
          <a:p>
            <a:pPr lvl="2"/>
            <a:r>
              <a:rPr lang="zh-CN" altLang="en-US" sz="1800" dirty="0"/>
              <a:t>工具箱扩展了</a:t>
            </a:r>
            <a:r>
              <a:rPr lang="en-US" altLang="zh-CN" sz="1800" dirty="0"/>
              <a:t>MATLAB</a:t>
            </a:r>
            <a:r>
              <a:rPr lang="zh-CN" altLang="en-US" sz="1800" dirty="0"/>
              <a:t>的功能。</a:t>
            </a:r>
            <a:endParaRPr lang="en-US" altLang="zh-CN" sz="1800" dirty="0"/>
          </a:p>
          <a:p>
            <a:pPr lvl="3">
              <a:buFontTx/>
              <a:buChar char="•"/>
            </a:pPr>
            <a:r>
              <a:rPr lang="zh-CN" altLang="en-US" sz="1400" dirty="0"/>
              <a:t>功能性工具箱</a:t>
            </a:r>
            <a:endParaRPr lang="en-US" altLang="zh-CN" sz="1400" dirty="0"/>
          </a:p>
          <a:p>
            <a:pPr lvl="3">
              <a:buFontTx/>
              <a:buChar char="•"/>
            </a:pPr>
            <a:r>
              <a:rPr lang="zh-CN" altLang="en-US" sz="1400" dirty="0"/>
              <a:t>学科性工具箱</a:t>
            </a:r>
          </a:p>
          <a:p>
            <a:pPr marL="400050" lvl="1" indent="0">
              <a:buNone/>
            </a:pPr>
            <a:endParaRPr lang="en-US" altLang="zh-CN" sz="2000" dirty="0"/>
          </a:p>
          <a:p>
            <a:pPr lvl="2" indent="0">
              <a:lnSpc>
                <a:spcPct val="150000"/>
              </a:lnSpc>
              <a:buNone/>
            </a:pPr>
            <a:endParaRPr lang="zh-CN" altLang="en-US" sz="1200" b="1" dirty="0">
              <a:solidFill>
                <a:srgbClr val="000000"/>
              </a:solidFill>
              <a:latin typeface="微软雅黑" charset="0"/>
            </a:endParaRPr>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46</a:t>
            </a:fld>
            <a:endParaRPr lang="zh-CN" altLang="en-US"/>
          </a:p>
        </p:txBody>
      </p:sp>
    </p:spTree>
    <p:extLst>
      <p:ext uri="{BB962C8B-B14F-4D97-AF65-F5344CB8AC3E}">
        <p14:creationId xmlns:p14="http://schemas.microsoft.com/office/powerpoint/2010/main" val="38667912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1.3matlab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操作界面</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457200" indent="-457200">
              <a:lnSpc>
                <a:spcPct val="200000"/>
              </a:lnSpc>
              <a:buFont typeface="+mj-lt"/>
              <a:buAutoNum type="arabicPeriod"/>
            </a:pPr>
            <a:r>
              <a:rPr lang="zh-CN" altLang="en-US" sz="1800" dirty="0" smtClean="0"/>
              <a:t>主窗口</a:t>
            </a:r>
          </a:p>
          <a:p>
            <a:pPr marL="457200" indent="-457200">
              <a:lnSpc>
                <a:spcPct val="200000"/>
              </a:lnSpc>
              <a:buFont typeface="+mj-lt"/>
              <a:buAutoNum type="arabicPeriod"/>
            </a:pPr>
            <a:r>
              <a:rPr lang="zh-CN" altLang="en-US" sz="1800" dirty="0" smtClean="0"/>
              <a:t>命令窗</a:t>
            </a:r>
          </a:p>
          <a:p>
            <a:pPr marL="457200" indent="-457200">
              <a:lnSpc>
                <a:spcPct val="200000"/>
              </a:lnSpc>
              <a:buFont typeface="+mj-lt"/>
              <a:buAutoNum type="arabicPeriod"/>
            </a:pPr>
            <a:r>
              <a:rPr lang="zh-CN" altLang="en-US" sz="1800" dirty="0" smtClean="0"/>
              <a:t>工作空间窗</a:t>
            </a:r>
          </a:p>
          <a:p>
            <a:pPr marL="457200" indent="-457200">
              <a:lnSpc>
                <a:spcPct val="200000"/>
              </a:lnSpc>
              <a:buFont typeface="+mj-lt"/>
              <a:buAutoNum type="arabicPeriod"/>
            </a:pPr>
            <a:r>
              <a:rPr lang="zh-CN" altLang="en-US" sz="1800" dirty="0" smtClean="0"/>
              <a:t>当前目录窗</a:t>
            </a:r>
          </a:p>
          <a:p>
            <a:pPr marL="457200" indent="-457200">
              <a:lnSpc>
                <a:spcPct val="200000"/>
              </a:lnSpc>
              <a:buFont typeface="+mj-lt"/>
              <a:buAutoNum type="arabicPeriod"/>
            </a:pPr>
            <a:r>
              <a:rPr lang="zh-CN" altLang="en-US" sz="1800" dirty="0" smtClean="0"/>
              <a:t>历史命令窗</a:t>
            </a:r>
          </a:p>
          <a:p>
            <a:pPr marL="457200" indent="-457200">
              <a:lnSpc>
                <a:spcPct val="200000"/>
              </a:lnSpc>
              <a:buFont typeface="+mj-lt"/>
              <a:buAutoNum type="arabicPeriod"/>
            </a:pPr>
            <a:r>
              <a:rPr lang="en-US" altLang="zh-CN" sz="1800" dirty="0" smtClean="0"/>
              <a:t>star</a:t>
            </a:r>
            <a:r>
              <a:rPr lang="zh-CN" altLang="en-US" sz="1800" dirty="0" smtClean="0"/>
              <a:t>按钮</a:t>
            </a:r>
          </a:p>
          <a:p>
            <a:pPr marL="400050" lvl="1" indent="0">
              <a:buNone/>
            </a:pPr>
            <a:endParaRPr lang="en-US" altLang="zh-CN" sz="2000" dirty="0"/>
          </a:p>
          <a:p>
            <a:pPr lvl="2" indent="0">
              <a:lnSpc>
                <a:spcPct val="150000"/>
              </a:lnSpc>
              <a:buNone/>
            </a:pPr>
            <a:endParaRPr lang="zh-CN" altLang="en-US" sz="1200" b="1" dirty="0">
              <a:solidFill>
                <a:srgbClr val="000000"/>
              </a:solidFill>
              <a:latin typeface="微软雅黑" charset="0"/>
            </a:endParaRPr>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47</a:t>
            </a:fld>
            <a:endParaRPr lang="zh-CN" altLang="en-US"/>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412776"/>
            <a:ext cx="669607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063760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1.3matlab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操作界面</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457200" indent="-457200">
              <a:lnSpc>
                <a:spcPct val="120000"/>
              </a:lnSpc>
              <a:buFont typeface="+mj-lt"/>
              <a:buAutoNum type="arabicPeriod"/>
            </a:pPr>
            <a:r>
              <a:rPr lang="zh-CN" altLang="en-US" sz="1800" dirty="0" smtClean="0"/>
              <a:t>主窗口</a:t>
            </a:r>
          </a:p>
          <a:p>
            <a:pPr marL="457200" indent="-457200">
              <a:lnSpc>
                <a:spcPct val="120000"/>
              </a:lnSpc>
              <a:buFont typeface="+mj-lt"/>
              <a:buAutoNum type="arabicPeriod"/>
            </a:pPr>
            <a:r>
              <a:rPr lang="zh-CN" altLang="en-US" sz="1800" dirty="0" smtClean="0"/>
              <a:t>命令窗</a:t>
            </a:r>
          </a:p>
          <a:p>
            <a:pPr marL="400050" lvl="1" indent="0">
              <a:lnSpc>
                <a:spcPct val="120000"/>
              </a:lnSpc>
              <a:buNone/>
            </a:pPr>
            <a:r>
              <a:rPr lang="zh-CN" altLang="en-US" sz="1400" dirty="0"/>
              <a:t>用于输入命令并显示除图形以外的所有执行结果</a:t>
            </a:r>
            <a:r>
              <a:rPr lang="zh-CN" altLang="en-US" sz="1400" dirty="0" smtClean="0"/>
              <a:t>。</a:t>
            </a:r>
          </a:p>
          <a:p>
            <a:pPr marL="400050" lvl="1" indent="0">
              <a:lnSpc>
                <a:spcPct val="120000"/>
              </a:lnSpc>
              <a:buNone/>
            </a:pPr>
            <a:r>
              <a:rPr lang="zh-CN" altLang="en-US" sz="1400" dirty="0" smtClean="0"/>
              <a:t>一个</a:t>
            </a:r>
            <a:r>
              <a:rPr lang="zh-CN" altLang="en-US" sz="1400" dirty="0"/>
              <a:t>命令行输入一条命令</a:t>
            </a:r>
            <a:r>
              <a:rPr lang="zh-CN" altLang="en-US" sz="1400" dirty="0" smtClean="0"/>
              <a:t>，以回车结束。一个命令行输入</a:t>
            </a:r>
            <a:r>
              <a:rPr lang="zh-CN" altLang="en-US" sz="1400" dirty="0"/>
              <a:t>若干条命令</a:t>
            </a:r>
            <a:r>
              <a:rPr lang="zh-CN" altLang="en-US" sz="1400" dirty="0" smtClean="0"/>
              <a:t>，之间以逗号分隔。</a:t>
            </a:r>
          </a:p>
          <a:p>
            <a:pPr marL="400050" lvl="1" indent="0">
              <a:lnSpc>
                <a:spcPct val="120000"/>
              </a:lnSpc>
              <a:buNone/>
            </a:pPr>
            <a:r>
              <a:rPr lang="zh-CN" altLang="en-US" sz="1400" dirty="0" smtClean="0"/>
              <a:t>如果一个</a:t>
            </a:r>
            <a:r>
              <a:rPr lang="zh-CN" altLang="en-US" sz="1400" dirty="0"/>
              <a:t>命令行很长</a:t>
            </a:r>
            <a:r>
              <a:rPr lang="zh-CN" altLang="en-US" sz="1400" dirty="0" smtClean="0"/>
              <a:t>，可以在</a:t>
            </a:r>
            <a:r>
              <a:rPr lang="zh-CN" altLang="en-US" sz="1400" dirty="0"/>
              <a:t>第</a:t>
            </a:r>
            <a:r>
              <a:rPr lang="en-US" altLang="zh-CN" sz="1400" dirty="0"/>
              <a:t>1</a:t>
            </a:r>
            <a:r>
              <a:rPr lang="zh-CN" altLang="en-US" sz="1400" dirty="0"/>
              <a:t>个物理行之后加上</a:t>
            </a:r>
            <a:r>
              <a:rPr lang="en-US" altLang="zh-CN" sz="1400" dirty="0"/>
              <a:t>3</a:t>
            </a:r>
            <a:r>
              <a:rPr lang="zh-CN" altLang="en-US" sz="1400" dirty="0" smtClean="0"/>
              <a:t>个小黑点</a:t>
            </a:r>
            <a:r>
              <a:rPr lang="is-IS" altLang="zh-CN" sz="1400" dirty="0" smtClean="0"/>
              <a:t>…</a:t>
            </a:r>
            <a:r>
              <a:rPr lang="zh-CN" altLang="en-US" sz="1400" dirty="0" smtClean="0"/>
              <a:t>作为续</a:t>
            </a:r>
            <a:r>
              <a:rPr lang="zh-CN" altLang="en-US" sz="1400" dirty="0"/>
              <a:t>行符</a:t>
            </a:r>
            <a:endParaRPr lang="zh-CN" altLang="en-US" sz="1400" dirty="0" smtClean="0"/>
          </a:p>
          <a:p>
            <a:pPr marL="457200" indent="-457200">
              <a:lnSpc>
                <a:spcPct val="120000"/>
              </a:lnSpc>
              <a:buFont typeface="+mj-lt"/>
              <a:buAutoNum type="arabicPeriod"/>
            </a:pPr>
            <a:r>
              <a:rPr lang="zh-CN" altLang="en-US" sz="1800" dirty="0" smtClean="0"/>
              <a:t>工作空间窗</a:t>
            </a:r>
          </a:p>
          <a:p>
            <a:pPr marL="400050" lvl="1" indent="0">
              <a:lnSpc>
                <a:spcPct val="120000"/>
              </a:lnSpc>
              <a:buNone/>
            </a:pPr>
            <a:r>
              <a:rPr lang="zh-CN" altLang="en-US" sz="1400" dirty="0"/>
              <a:t>是</a:t>
            </a:r>
            <a:r>
              <a:rPr lang="en-US" altLang="zh-CN" sz="1400" dirty="0"/>
              <a:t>MATLAB</a:t>
            </a:r>
            <a:r>
              <a:rPr lang="zh-CN" altLang="en-US" sz="1400" dirty="0"/>
              <a:t>用于存储各种变量和结果的内存空间</a:t>
            </a:r>
            <a:r>
              <a:rPr lang="zh-CN" altLang="en-US" sz="1400" dirty="0" smtClean="0"/>
              <a:t>。</a:t>
            </a:r>
          </a:p>
          <a:p>
            <a:pPr marL="457200" indent="-457200">
              <a:lnSpc>
                <a:spcPct val="120000"/>
              </a:lnSpc>
              <a:buFont typeface="+mj-lt"/>
              <a:buAutoNum type="arabicPeriod"/>
            </a:pPr>
            <a:r>
              <a:rPr lang="zh-CN" altLang="en-US" sz="1800" dirty="0" smtClean="0"/>
              <a:t>当前目录窗</a:t>
            </a:r>
          </a:p>
          <a:p>
            <a:pPr marL="400050" lvl="1" indent="0">
              <a:lnSpc>
                <a:spcPct val="120000"/>
              </a:lnSpc>
              <a:buNone/>
            </a:pPr>
            <a:r>
              <a:rPr lang="zh-CN" altLang="en-US" sz="1400" dirty="0"/>
              <a:t>是指</a:t>
            </a:r>
            <a:r>
              <a:rPr lang="en-US" altLang="zh-CN" sz="1400" dirty="0"/>
              <a:t>MATLAB</a:t>
            </a:r>
            <a:r>
              <a:rPr lang="zh-CN" altLang="en-US" sz="1400" dirty="0"/>
              <a:t>运行时的工作目录，只有在当前目录或搜索路径下的文件、函数才可以被运行或调用。如果没有特殊指明，数据文件也将存放在当前目录下</a:t>
            </a:r>
            <a:r>
              <a:rPr lang="zh-CN" altLang="en-US" sz="1400" dirty="0" smtClean="0"/>
              <a:t>。</a:t>
            </a:r>
          </a:p>
          <a:p>
            <a:pPr marL="457200" lvl="1" indent="-457200">
              <a:lnSpc>
                <a:spcPct val="120000"/>
              </a:lnSpc>
              <a:buFont typeface="+mj-lt"/>
              <a:buAutoNum type="arabicPeriod" startAt="5"/>
            </a:pPr>
            <a:r>
              <a:rPr lang="zh-CN" altLang="en-US" sz="1800" dirty="0"/>
              <a:t>历史命令窗</a:t>
            </a:r>
          </a:p>
          <a:p>
            <a:pPr marL="400050" lvl="1" indent="0">
              <a:lnSpc>
                <a:spcPct val="120000"/>
              </a:lnSpc>
              <a:buNone/>
            </a:pPr>
            <a:r>
              <a:rPr lang="zh-CN" altLang="en-US" sz="1400" dirty="0"/>
              <a:t>自动保留自安装起所有用过的命令的历史记录</a:t>
            </a:r>
            <a:r>
              <a:rPr lang="zh-CN" altLang="en-US" sz="1400" dirty="0" smtClean="0"/>
              <a:t>，标明了使用时间，方便用户查询。</a:t>
            </a:r>
          </a:p>
          <a:p>
            <a:pPr marL="400050" lvl="1" indent="0">
              <a:lnSpc>
                <a:spcPct val="120000"/>
              </a:lnSpc>
              <a:buNone/>
            </a:pPr>
            <a:r>
              <a:rPr lang="zh-CN" altLang="en-US" sz="1400" dirty="0" smtClean="0"/>
              <a:t>通过双击命令可进行历史</a:t>
            </a:r>
            <a:r>
              <a:rPr lang="zh-CN" altLang="en-US" sz="1400" dirty="0"/>
              <a:t>命令的再运</a:t>
            </a:r>
            <a:r>
              <a:rPr lang="zh-CN" altLang="en-US" sz="1400" dirty="0" smtClean="0"/>
              <a:t>行。</a:t>
            </a:r>
          </a:p>
          <a:p>
            <a:pPr marL="457200" indent="-457200">
              <a:lnSpc>
                <a:spcPct val="120000"/>
              </a:lnSpc>
              <a:buFont typeface="+mj-lt"/>
              <a:buAutoNum type="arabicPeriod" startAt="6"/>
            </a:pPr>
            <a:r>
              <a:rPr lang="en-US" altLang="zh-CN" sz="1800" dirty="0" smtClean="0"/>
              <a:t>star</a:t>
            </a:r>
            <a:r>
              <a:rPr lang="zh-CN" altLang="en-US" sz="1800" dirty="0" smtClean="0"/>
              <a:t>按钮</a:t>
            </a:r>
          </a:p>
          <a:p>
            <a:pPr marL="400050" lvl="1" indent="0">
              <a:buNone/>
            </a:pPr>
            <a:endParaRPr lang="en-US" altLang="zh-CN" sz="2000" dirty="0"/>
          </a:p>
          <a:p>
            <a:pPr lvl="2" indent="0">
              <a:lnSpc>
                <a:spcPct val="150000"/>
              </a:lnSpc>
              <a:buNone/>
            </a:pPr>
            <a:endParaRPr lang="zh-CN" altLang="en-US" sz="1200" b="1" dirty="0">
              <a:solidFill>
                <a:srgbClr val="000000"/>
              </a:solidFill>
              <a:latin typeface="微软雅黑" charset="0"/>
            </a:endParaRPr>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48</a:t>
            </a:fld>
            <a:endParaRPr lang="zh-CN" altLang="en-US"/>
          </a:p>
        </p:txBody>
      </p:sp>
    </p:spTree>
    <p:extLst>
      <p:ext uri="{BB962C8B-B14F-4D97-AF65-F5344CB8AC3E}">
        <p14:creationId xmlns:p14="http://schemas.microsoft.com/office/powerpoint/2010/main" val="314631638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1.4matlab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搜索路径</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457200" indent="-457200">
              <a:lnSpc>
                <a:spcPct val="120000"/>
              </a:lnSpc>
              <a:buFont typeface="+mj-lt"/>
              <a:buAutoNum type="arabicPeriod"/>
            </a:pPr>
            <a:r>
              <a:rPr lang="zh-CN" altLang="en-US" sz="2400" dirty="0" smtClean="0"/>
              <a:t>命令执行顺序</a:t>
            </a:r>
          </a:p>
          <a:p>
            <a:pPr lvl="1"/>
            <a:r>
              <a:rPr lang="en-US" altLang="zh-CN" sz="1800" dirty="0"/>
              <a:t>MATLAB</a:t>
            </a:r>
            <a:r>
              <a:rPr lang="zh-CN" altLang="en-US" sz="1800" dirty="0" smtClean="0"/>
              <a:t>的文件通过</a:t>
            </a:r>
            <a:r>
              <a:rPr lang="zh-CN" altLang="en-US" sz="1800" dirty="0"/>
              <a:t>不同的路径进行组织和</a:t>
            </a:r>
            <a:r>
              <a:rPr lang="zh-CN" altLang="en-US" sz="1800" dirty="0" smtClean="0"/>
              <a:t>管理。</a:t>
            </a:r>
            <a:r>
              <a:rPr lang="zh-CN" altLang="en-US" sz="1800" dirty="0"/>
              <a:t>当用户在命令窗口输入一条</a:t>
            </a:r>
            <a:r>
              <a:rPr lang="zh-CN" altLang="en-US" sz="1800" dirty="0" smtClean="0"/>
              <a:t>命令，</a:t>
            </a:r>
            <a:r>
              <a:rPr lang="en-US" altLang="zh-CN" sz="1800" dirty="0"/>
              <a:t>MATLAB</a:t>
            </a:r>
            <a:r>
              <a:rPr lang="zh-CN" altLang="en-US" sz="1800" dirty="0"/>
              <a:t>将按照下列顺序搜索所输入的命令。</a:t>
            </a:r>
            <a:endParaRPr lang="en-US" altLang="zh-CN" sz="1800" dirty="0"/>
          </a:p>
          <a:p>
            <a:pPr lvl="2"/>
            <a:r>
              <a:rPr lang="zh-CN" altLang="en-US" sz="1800" dirty="0" smtClean="0"/>
              <a:t>检查该</a:t>
            </a:r>
            <a:r>
              <a:rPr lang="zh-CN" altLang="en-US" sz="1800" dirty="0"/>
              <a:t>命令是不是一个变量。</a:t>
            </a:r>
            <a:endParaRPr lang="en-US" altLang="zh-CN" sz="1800" dirty="0"/>
          </a:p>
          <a:p>
            <a:pPr lvl="2"/>
            <a:r>
              <a:rPr lang="zh-CN" altLang="en-US" sz="1800" dirty="0" smtClean="0"/>
              <a:t>检查该</a:t>
            </a:r>
            <a:r>
              <a:rPr lang="zh-CN" altLang="en-US" sz="1800" dirty="0"/>
              <a:t>命令是不是一个内部函数。</a:t>
            </a:r>
            <a:endParaRPr lang="en-US" altLang="zh-CN" sz="1800" dirty="0"/>
          </a:p>
          <a:p>
            <a:pPr lvl="2"/>
            <a:r>
              <a:rPr lang="zh-CN" altLang="en-US" sz="1800" dirty="0" smtClean="0"/>
              <a:t>检查该命令是否为</a:t>
            </a:r>
            <a:r>
              <a:rPr lang="zh-CN" altLang="en-US" sz="1800" dirty="0"/>
              <a:t>当前目录下的</a:t>
            </a:r>
            <a:r>
              <a:rPr lang="en-US" altLang="zh-CN" sz="1800" dirty="0"/>
              <a:t>M</a:t>
            </a:r>
            <a:r>
              <a:rPr lang="zh-CN" altLang="en-US" sz="1800" dirty="0"/>
              <a:t>文件。</a:t>
            </a:r>
            <a:endParaRPr lang="en-US" altLang="zh-CN" sz="1800" dirty="0"/>
          </a:p>
          <a:p>
            <a:pPr lvl="2"/>
            <a:r>
              <a:rPr lang="zh-CN" altLang="en-US" sz="1800" dirty="0" smtClean="0"/>
              <a:t>检查该命令是否为</a:t>
            </a:r>
            <a:r>
              <a:rPr lang="en-US" altLang="zh-CN" sz="1800" dirty="0"/>
              <a:t>MATLAB</a:t>
            </a:r>
            <a:r>
              <a:rPr lang="zh-CN" altLang="en-US" sz="1800" dirty="0"/>
              <a:t>搜索路径中其他目录下的</a:t>
            </a:r>
            <a:r>
              <a:rPr lang="en-US" altLang="zh-CN" sz="1800" dirty="0"/>
              <a:t>M</a:t>
            </a:r>
            <a:r>
              <a:rPr lang="zh-CN" altLang="en-US" sz="1800" dirty="0"/>
              <a:t>文件。</a:t>
            </a:r>
            <a:endParaRPr lang="en-US" altLang="zh-CN" sz="1800" dirty="0"/>
          </a:p>
          <a:p>
            <a:pPr marL="457200" lvl="1" indent="-457200">
              <a:lnSpc>
                <a:spcPct val="120000"/>
              </a:lnSpc>
              <a:buFont typeface="+mj-lt"/>
              <a:buAutoNum type="arabicPeriod" startAt="2"/>
            </a:pPr>
            <a:r>
              <a:rPr lang="zh-CN" altLang="en-US" sz="2400" dirty="0" smtClean="0"/>
              <a:t>设置搜索路径</a:t>
            </a:r>
          </a:p>
          <a:p>
            <a:pPr marL="400050" lvl="1" indent="0">
              <a:buNone/>
            </a:pPr>
            <a:r>
              <a:rPr lang="zh-CN" altLang="en-US" sz="2000" dirty="0"/>
              <a:t>（</a:t>
            </a:r>
            <a:r>
              <a:rPr lang="en-US" altLang="zh-CN" sz="2000" dirty="0"/>
              <a:t>1</a:t>
            </a:r>
            <a:r>
              <a:rPr lang="zh-CN" altLang="en-US" sz="2000" dirty="0"/>
              <a:t>）用</a:t>
            </a:r>
            <a:r>
              <a:rPr lang="en-US" altLang="zh-CN" sz="2000" dirty="0"/>
              <a:t>path</a:t>
            </a:r>
            <a:r>
              <a:rPr lang="zh-CN" altLang="en-US" sz="2000" dirty="0"/>
              <a:t>命令设置搜索路径</a:t>
            </a:r>
            <a:endParaRPr lang="en-US" altLang="zh-CN" sz="2000" dirty="0"/>
          </a:p>
          <a:p>
            <a:pPr marL="400050" lvl="1" indent="0">
              <a:buNone/>
            </a:pPr>
            <a:r>
              <a:rPr lang="zh-CN" altLang="en-US" sz="2000" dirty="0" smtClean="0"/>
              <a:t>	例如</a:t>
            </a:r>
            <a:r>
              <a:rPr lang="zh-CN" altLang="en-US" sz="2000" dirty="0"/>
              <a:t>，将用户目录</a:t>
            </a:r>
            <a:r>
              <a:rPr lang="en-US" altLang="zh-CN" sz="2000" dirty="0"/>
              <a:t>c:\</a:t>
            </a:r>
            <a:r>
              <a:rPr lang="en-US" altLang="zh-CN" sz="2000" dirty="0" err="1"/>
              <a:t>mydir</a:t>
            </a:r>
            <a:r>
              <a:rPr lang="zh-CN" altLang="en-US" sz="2000" dirty="0"/>
              <a:t>加到搜索路径下：</a:t>
            </a:r>
            <a:endParaRPr lang="en-US" altLang="zh-CN" sz="2000" dirty="0"/>
          </a:p>
          <a:p>
            <a:pPr marL="400050" lvl="1" indent="0">
              <a:buNone/>
            </a:pPr>
            <a:r>
              <a:rPr lang="en-US" altLang="zh-CN" sz="2000" dirty="0" smtClean="0"/>
              <a:t>	path</a:t>
            </a:r>
            <a:r>
              <a:rPr lang="en-US" altLang="zh-CN" sz="2000" dirty="0"/>
              <a:t>(</a:t>
            </a:r>
            <a:r>
              <a:rPr lang="en-US" altLang="zh-CN" sz="2000" dirty="0" err="1"/>
              <a:t>path,'e</a:t>
            </a:r>
            <a:r>
              <a:rPr lang="en-US" altLang="zh-CN" sz="2000" dirty="0"/>
              <a:t>:\</a:t>
            </a:r>
            <a:r>
              <a:rPr lang="en-US" altLang="zh-CN" sz="2000" dirty="0" err="1"/>
              <a:t>matlab</a:t>
            </a:r>
            <a:r>
              <a:rPr lang="en-US" altLang="zh-CN" sz="2000" dirty="0"/>
              <a:t>\work')</a:t>
            </a:r>
          </a:p>
          <a:p>
            <a:pPr marL="400050" lvl="1" indent="0">
              <a:buNone/>
            </a:pPr>
            <a:r>
              <a:rPr lang="zh-CN" altLang="en-US" sz="2000" dirty="0"/>
              <a:t>（</a:t>
            </a:r>
            <a:r>
              <a:rPr lang="en-US" altLang="zh-CN" sz="2000" dirty="0"/>
              <a:t>2</a:t>
            </a:r>
            <a:r>
              <a:rPr lang="zh-CN" altLang="en-US" sz="2000" dirty="0"/>
              <a:t>）用对话框设置搜索路径</a:t>
            </a:r>
            <a:r>
              <a:rPr lang="en-US" altLang="zh-CN" sz="2000" dirty="0"/>
              <a:t> </a:t>
            </a:r>
          </a:p>
          <a:p>
            <a:pPr marL="400050" lvl="1" indent="0">
              <a:buNone/>
            </a:pPr>
            <a:r>
              <a:rPr lang="zh-CN" altLang="en-US" sz="2000" dirty="0" smtClean="0"/>
              <a:t>	在</a:t>
            </a:r>
            <a:r>
              <a:rPr lang="en-US" altLang="zh-CN" sz="2000" dirty="0" smtClean="0"/>
              <a:t>MATLAB</a:t>
            </a:r>
            <a:r>
              <a:rPr lang="zh-CN" altLang="en-US" sz="2000" dirty="0" smtClean="0"/>
              <a:t>的</a:t>
            </a:r>
            <a:r>
              <a:rPr lang="en-US" altLang="zh-CN" sz="2000" dirty="0"/>
              <a:t>File</a:t>
            </a:r>
            <a:r>
              <a:rPr lang="zh-CN" altLang="en-US" sz="2000" dirty="0"/>
              <a:t>菜单中选择</a:t>
            </a:r>
            <a:r>
              <a:rPr lang="en-US" altLang="zh-CN" sz="2000" dirty="0"/>
              <a:t>Set Path</a:t>
            </a:r>
            <a:r>
              <a:rPr lang="zh-CN" altLang="en-US" sz="2000" dirty="0"/>
              <a:t>命令</a:t>
            </a:r>
            <a:r>
              <a:rPr lang="zh-CN" altLang="en-US" sz="2000" dirty="0" smtClean="0"/>
              <a:t>或在命令窗口执行</a:t>
            </a:r>
            <a:r>
              <a:rPr lang="en-US" altLang="zh-CN" sz="2000" dirty="0" err="1"/>
              <a:t>pathtool</a:t>
            </a:r>
            <a:r>
              <a:rPr lang="zh-CN" altLang="en-US" sz="2000" dirty="0"/>
              <a:t>命令</a:t>
            </a:r>
            <a:endParaRPr lang="en-US" altLang="zh-CN" sz="1100" dirty="0"/>
          </a:p>
          <a:p>
            <a:pPr lvl="2" indent="0">
              <a:lnSpc>
                <a:spcPct val="150000"/>
              </a:lnSpc>
              <a:buNone/>
            </a:pPr>
            <a:endParaRPr lang="zh-CN" altLang="en-US" sz="1200" b="1" dirty="0">
              <a:solidFill>
                <a:srgbClr val="000000"/>
              </a:solidFill>
              <a:latin typeface="微软雅黑" charset="0"/>
            </a:endParaRPr>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49</a:t>
            </a:fld>
            <a:endParaRPr lang="zh-CN" altLang="en-US"/>
          </a:p>
        </p:txBody>
      </p:sp>
    </p:spTree>
    <p:extLst>
      <p:ext uri="{BB962C8B-B14F-4D97-AF65-F5344CB8AC3E}">
        <p14:creationId xmlns:p14="http://schemas.microsoft.com/office/powerpoint/2010/main" val="24359454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1.1</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图像概述</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556792"/>
            <a:ext cx="8229600" cy="4824536"/>
          </a:xfrm>
        </p:spPr>
        <p:txBody>
          <a:bodyPr/>
          <a:lstStyle/>
          <a:p>
            <a:r>
              <a:rPr kumimoji="1" lang="zh-CN" altLang="en-US" dirty="0" smtClean="0"/>
              <a:t>基本概念和术语</a:t>
            </a:r>
            <a:endParaRPr kumimoji="1" lang="en-US" altLang="zh-CN" dirty="0" smtClean="0"/>
          </a:p>
          <a:p>
            <a:pPr marL="914400" lvl="1" indent="-514350" algn="just" eaLnBrk="1">
              <a:lnSpc>
                <a:spcPct val="120000"/>
              </a:lnSpc>
              <a:spcBef>
                <a:spcPct val="10000"/>
              </a:spcBef>
              <a:buFont typeface="+mj-lt"/>
              <a:buAutoNum type="arabicPeriod" startAt="4"/>
            </a:pPr>
            <a:r>
              <a:rPr lang="zh-CN" altLang="zh-CN" b="1" dirty="0" smtClean="0"/>
              <a:t>视觉系统</a:t>
            </a:r>
            <a:r>
              <a:rPr lang="zh-CN" altLang="en-US" dirty="0"/>
              <a:t>：</a:t>
            </a:r>
            <a:r>
              <a:rPr lang="zh-CN" altLang="zh-CN" dirty="0" smtClean="0"/>
              <a:t>视觉系统是通过观测世界获得图像</a:t>
            </a:r>
            <a:r>
              <a:rPr lang="zh-CN" altLang="zh-CN" dirty="0"/>
              <a:t>，并进而实现视觉功能的系统。</a:t>
            </a:r>
            <a:r>
              <a:rPr lang="zh-CN" altLang="zh-CN" dirty="0" smtClean="0"/>
              <a:t>人的视觉系统包括眼睛</a:t>
            </a:r>
            <a:r>
              <a:rPr lang="zh-CN" altLang="zh-CN" dirty="0"/>
              <a:t>，神经，脑皮层等器官</a:t>
            </a:r>
            <a:endParaRPr lang="zh-CN" altLang="en-US" dirty="0"/>
          </a:p>
          <a:p>
            <a:pPr marL="914400" lvl="1" indent="-514350" algn="just">
              <a:lnSpc>
                <a:spcPct val="120000"/>
              </a:lnSpc>
              <a:spcBef>
                <a:spcPts val="1200"/>
              </a:spcBef>
              <a:buFont typeface="+mj-lt"/>
              <a:buAutoNum type="arabicPeriod" startAt="4"/>
            </a:pPr>
            <a:r>
              <a:rPr lang="zh-CN" altLang="zh-CN" b="1" dirty="0" smtClean="0"/>
              <a:t>数字图像</a:t>
            </a:r>
            <a:r>
              <a:rPr lang="zh-CN" altLang="en-US" dirty="0"/>
              <a:t>：</a:t>
            </a:r>
            <a:r>
              <a:rPr lang="zh-CN" altLang="zh-CN" dirty="0" smtClean="0"/>
              <a:t>数字图像是对连续图像数字化或离散化的结果</a:t>
            </a:r>
            <a:r>
              <a:rPr lang="zh-CN" altLang="zh-CN" dirty="0"/>
              <a:t>，也称离散图像</a:t>
            </a:r>
            <a:endParaRPr lang="en-US" altLang="zh-CN" dirty="0"/>
          </a:p>
          <a:p>
            <a:pPr marL="914400" lvl="1" indent="-514350">
              <a:buFont typeface="+mj-lt"/>
              <a:buAutoNum type="arabicPeriod" startAt="4"/>
            </a:pPr>
            <a:endParaRPr kumimoji="1" lang="zh-CN" altLang="en-US" dirty="0"/>
          </a:p>
        </p:txBody>
      </p:sp>
      <p:sp>
        <p:nvSpPr>
          <p:cNvPr id="4" name="日期占位符 3"/>
          <p:cNvSpPr>
            <a:spLocks noGrp="1"/>
          </p:cNvSpPr>
          <p:nvPr>
            <p:ph type="dt" sz="half" idx="10"/>
          </p:nvPr>
        </p:nvSpPr>
        <p:spPr/>
        <p:txBody>
          <a:bodyPr/>
          <a:lstStyle/>
          <a:p>
            <a:pPr>
              <a:defRPr/>
            </a:pPr>
            <a:fld id="{D588060C-89E1-DE46-A5C4-05E9D930829A}"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a:t>
            </a:fld>
            <a:endParaRPr lang="zh-CN" altLang="en-US"/>
          </a:p>
        </p:txBody>
      </p:sp>
    </p:spTree>
    <p:extLst>
      <p:ext uri="{BB962C8B-B14F-4D97-AF65-F5344CB8AC3E}">
        <p14:creationId xmlns:p14="http://schemas.microsoft.com/office/powerpoint/2010/main" val="1717499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1.5matlab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帮助功能</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457200" indent="-457200">
              <a:lnSpc>
                <a:spcPct val="120000"/>
              </a:lnSpc>
              <a:buFont typeface="+mj-lt"/>
              <a:buAutoNum type="arabicPeriod"/>
            </a:pPr>
            <a:r>
              <a:rPr lang="zh-CN" altLang="en-US" sz="2400" dirty="0" smtClean="0"/>
              <a:t>帮助界面</a:t>
            </a:r>
          </a:p>
          <a:p>
            <a:pPr lvl="1"/>
            <a:r>
              <a:rPr lang="zh-CN" altLang="en-US" sz="1800" dirty="0" smtClean="0"/>
              <a:t>通过三种方式进入</a:t>
            </a:r>
            <a:r>
              <a:rPr lang="en-US" altLang="zh-CN" sz="1800" dirty="0" smtClean="0"/>
              <a:t>MATLAB</a:t>
            </a:r>
            <a:r>
              <a:rPr lang="zh-CN" altLang="en-US" sz="1800" dirty="0" smtClean="0"/>
              <a:t>帮助界面</a:t>
            </a:r>
            <a:endParaRPr lang="en-US" altLang="zh-CN" sz="1800" dirty="0"/>
          </a:p>
          <a:p>
            <a:pPr lvl="2"/>
            <a:r>
              <a:rPr lang="zh-CN" altLang="en-US" sz="1800" dirty="0"/>
              <a:t>单击</a:t>
            </a:r>
            <a:r>
              <a:rPr lang="en-US" altLang="zh-CN" sz="1800" dirty="0"/>
              <a:t>MATLAB</a:t>
            </a:r>
            <a:r>
              <a:rPr lang="zh-CN" altLang="en-US" sz="1800" dirty="0"/>
              <a:t>主窗口工具栏中的</a:t>
            </a:r>
            <a:r>
              <a:rPr lang="en-US" altLang="zh-CN" sz="1800" dirty="0"/>
              <a:t>Help</a:t>
            </a:r>
            <a:r>
              <a:rPr lang="zh-CN" altLang="en-US" sz="1800" dirty="0"/>
              <a:t>按钮。</a:t>
            </a:r>
            <a:endParaRPr lang="en-US" altLang="zh-CN" sz="1800" dirty="0"/>
          </a:p>
          <a:p>
            <a:pPr lvl="2"/>
            <a:r>
              <a:rPr lang="zh-CN" altLang="en-US" sz="1800" dirty="0" smtClean="0"/>
              <a:t>在命令窗</a:t>
            </a:r>
            <a:r>
              <a:rPr lang="zh-CN" altLang="en-US" sz="1800" dirty="0"/>
              <a:t>口中输入“</a:t>
            </a:r>
            <a:r>
              <a:rPr lang="en-US" altLang="zh-CN" sz="1800" dirty="0" err="1"/>
              <a:t>helpwin</a:t>
            </a:r>
            <a:r>
              <a:rPr lang="zh-CN" altLang="en-US" sz="1800" dirty="0"/>
              <a:t>”、“</a:t>
            </a:r>
            <a:r>
              <a:rPr lang="en-US" altLang="zh-CN" sz="1800" dirty="0"/>
              <a:t>helpdesk</a:t>
            </a:r>
            <a:r>
              <a:rPr lang="zh-CN" altLang="en-US" sz="1800" dirty="0"/>
              <a:t>”或“</a:t>
            </a:r>
            <a:r>
              <a:rPr lang="en-US" altLang="zh-CN" sz="1800" dirty="0"/>
              <a:t>doc</a:t>
            </a:r>
            <a:r>
              <a:rPr lang="zh-CN" altLang="en-US" sz="1800" dirty="0"/>
              <a:t>”命令。</a:t>
            </a:r>
            <a:endParaRPr lang="en-US" altLang="zh-CN" sz="1800" dirty="0"/>
          </a:p>
          <a:p>
            <a:pPr lvl="2"/>
            <a:r>
              <a:rPr lang="zh-CN" altLang="en-US" sz="1800" dirty="0" smtClean="0"/>
              <a:t>选择</a:t>
            </a:r>
            <a:r>
              <a:rPr lang="en-US" altLang="zh-CN" sz="1800" dirty="0"/>
              <a:t>Help</a:t>
            </a:r>
            <a:r>
              <a:rPr lang="zh-CN" altLang="en-US" sz="1800" dirty="0"/>
              <a:t>菜单中的“</a:t>
            </a:r>
            <a:r>
              <a:rPr lang="en-US" altLang="zh-CN" sz="1800" dirty="0"/>
              <a:t>MATLAB Help</a:t>
            </a:r>
            <a:r>
              <a:rPr lang="zh-CN" altLang="en-US" sz="1800" dirty="0"/>
              <a:t>”选项</a:t>
            </a:r>
            <a:r>
              <a:rPr lang="zh-CN" altLang="en-US" dirty="0"/>
              <a:t>。</a:t>
            </a:r>
          </a:p>
          <a:p>
            <a:pPr marL="457200" lvl="1" indent="-457200">
              <a:lnSpc>
                <a:spcPct val="120000"/>
              </a:lnSpc>
              <a:buFont typeface="+mj-lt"/>
              <a:buAutoNum type="arabicPeriod" startAt="2"/>
            </a:pPr>
            <a:r>
              <a:rPr lang="zh-CN" altLang="en-US" sz="2400" dirty="0" smtClean="0"/>
              <a:t>帮助命令</a:t>
            </a:r>
          </a:p>
          <a:p>
            <a:pPr marL="400050" lvl="1" indent="0">
              <a:buNone/>
            </a:pPr>
            <a:r>
              <a:rPr lang="zh-CN" altLang="en-US" sz="2000" dirty="0"/>
              <a:t>（</a:t>
            </a:r>
            <a:r>
              <a:rPr lang="en-US" altLang="zh-CN" sz="2000" dirty="0"/>
              <a:t>1</a:t>
            </a:r>
            <a:r>
              <a:rPr lang="zh-CN" altLang="en-US" sz="2000" dirty="0" smtClean="0"/>
              <a:t>）</a:t>
            </a:r>
            <a:r>
              <a:rPr lang="x-none" altLang="zh-CN" sz="2000" dirty="0" smtClean="0"/>
              <a:t>help</a:t>
            </a:r>
            <a:r>
              <a:rPr lang="zh-CN" altLang="en-US" sz="2000" dirty="0" smtClean="0"/>
              <a:t>命令</a:t>
            </a:r>
            <a:endParaRPr lang="en-US" altLang="zh-CN" sz="2000" dirty="0"/>
          </a:p>
          <a:p>
            <a:pPr marL="400050" lvl="1" indent="0">
              <a:buNone/>
            </a:pPr>
            <a:r>
              <a:rPr lang="zh-CN" altLang="en-US" sz="2000" dirty="0" smtClean="0"/>
              <a:t>	</a:t>
            </a:r>
            <a:r>
              <a:rPr lang="zh-CN" altLang="en-US" sz="1800" dirty="0" smtClean="0"/>
              <a:t>是查询函数语</a:t>
            </a:r>
            <a:r>
              <a:rPr lang="zh-CN" altLang="en-US" sz="1800" dirty="0"/>
              <a:t>法的最基本方法，查询信息直接显示在命令窗口。在命令窗口中直接输入</a:t>
            </a:r>
            <a:r>
              <a:rPr lang="en-US" altLang="zh-CN" sz="1800" dirty="0"/>
              <a:t>help</a:t>
            </a:r>
            <a:r>
              <a:rPr lang="zh-CN" altLang="en-US" sz="1800" dirty="0"/>
              <a:t>命令将会显示当前帮助系统中所包含的所有项目，即搜索路径中所有的目录名称</a:t>
            </a:r>
            <a:r>
              <a:rPr lang="zh-CN" altLang="en-US" sz="1800" dirty="0" smtClean="0"/>
              <a:t>。</a:t>
            </a:r>
          </a:p>
          <a:p>
            <a:pPr marL="400050" lvl="1" indent="0">
              <a:buNone/>
            </a:pPr>
            <a:r>
              <a:rPr lang="zh-CN" altLang="en-US" sz="2000" dirty="0" smtClean="0"/>
              <a:t>（</a:t>
            </a:r>
            <a:r>
              <a:rPr lang="en-US" altLang="zh-CN" sz="2000" dirty="0"/>
              <a:t>2</a:t>
            </a:r>
            <a:r>
              <a:rPr lang="zh-CN" altLang="en-US" sz="2000" dirty="0" smtClean="0"/>
              <a:t>）</a:t>
            </a:r>
            <a:r>
              <a:rPr lang="en-US" altLang="zh-CN" sz="2000" dirty="0" err="1" smtClean="0"/>
              <a:t>lookfor</a:t>
            </a:r>
            <a:r>
              <a:rPr lang="zh-CN" altLang="en-US" sz="2000" dirty="0" smtClean="0"/>
              <a:t>命令</a:t>
            </a:r>
            <a:r>
              <a:rPr lang="en-US" altLang="zh-CN" sz="2000" dirty="0" smtClean="0"/>
              <a:t> </a:t>
            </a:r>
            <a:endParaRPr lang="en-US" altLang="zh-CN" sz="2000" dirty="0"/>
          </a:p>
          <a:p>
            <a:pPr lvl="2"/>
            <a:r>
              <a:rPr lang="zh-CN" altLang="en-US" sz="1800" dirty="0" smtClean="0"/>
              <a:t>帮助用户了解</a:t>
            </a:r>
            <a:r>
              <a:rPr lang="zh-CN" altLang="en-US" sz="1800" dirty="0"/>
              <a:t>函数的用法</a:t>
            </a:r>
            <a:r>
              <a:rPr lang="zh-CN" altLang="en-US" sz="1800" dirty="0" smtClean="0"/>
              <a:t>。</a:t>
            </a:r>
          </a:p>
          <a:p>
            <a:pPr lvl="2"/>
            <a:r>
              <a:rPr lang="zh-CN" altLang="en-US" sz="1800" dirty="0" smtClean="0"/>
              <a:t>例如</a:t>
            </a:r>
            <a:r>
              <a:rPr lang="zh-CN" altLang="en-US" sz="1800" dirty="0"/>
              <a:t>，输入</a:t>
            </a:r>
            <a:r>
              <a:rPr lang="zh-CN" altLang="en-US" sz="1800" dirty="0" smtClean="0"/>
              <a:t>命令</a:t>
            </a:r>
            <a:r>
              <a:rPr lang="en-US" altLang="zh-CN" sz="1800" dirty="0" smtClean="0"/>
              <a:t>  </a:t>
            </a:r>
            <a:r>
              <a:rPr lang="en-US" altLang="zh-CN" sz="1800" dirty="0" err="1" smtClean="0"/>
              <a:t>lookfor</a:t>
            </a:r>
            <a:r>
              <a:rPr lang="en-US" altLang="zh-CN" sz="1800" dirty="0" smtClean="0"/>
              <a:t> </a:t>
            </a:r>
            <a:r>
              <a:rPr lang="en-US" altLang="zh-CN" sz="1800" dirty="0" err="1"/>
              <a:t>fourier</a:t>
            </a:r>
            <a:endParaRPr lang="en-US" altLang="zh-CN" sz="1800" dirty="0"/>
          </a:p>
          <a:p>
            <a:pPr lvl="2" indent="0">
              <a:lnSpc>
                <a:spcPct val="150000"/>
              </a:lnSpc>
              <a:buNone/>
            </a:pPr>
            <a:endParaRPr lang="zh-CN" altLang="en-US" sz="1200" b="1" dirty="0">
              <a:solidFill>
                <a:srgbClr val="000000"/>
              </a:solidFill>
              <a:latin typeface="微软雅黑" charset="0"/>
            </a:endParaRPr>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50</a:t>
            </a:fld>
            <a:endParaRPr lang="zh-CN" altLang="en-US"/>
          </a:p>
        </p:txBody>
      </p:sp>
    </p:spTree>
    <p:extLst>
      <p:ext uri="{BB962C8B-B14F-4D97-AF65-F5344CB8AC3E}">
        <p14:creationId xmlns:p14="http://schemas.microsoft.com/office/powerpoint/2010/main" val="294027589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1.6matlab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变量和数据操作</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457200" indent="-457200">
              <a:lnSpc>
                <a:spcPct val="120000"/>
              </a:lnSpc>
              <a:buFont typeface="+mj-lt"/>
              <a:buAutoNum type="arabicPeriod"/>
            </a:pPr>
            <a:r>
              <a:rPr lang="zh-CN" altLang="en-US" sz="2400" dirty="0" smtClean="0"/>
              <a:t>变量与赋值</a:t>
            </a:r>
          </a:p>
          <a:p>
            <a:pPr lvl="1"/>
            <a:r>
              <a:rPr lang="zh-CN" altLang="en-US" sz="1800" dirty="0" smtClean="0"/>
              <a:t>变量名是以字母开头</a:t>
            </a:r>
            <a:r>
              <a:rPr lang="zh-CN" altLang="en-US" sz="1800" dirty="0"/>
              <a:t>，后接字母、数字或下画线的字符序列，最多</a:t>
            </a:r>
            <a:r>
              <a:rPr lang="en-US" altLang="zh-CN" sz="1800" dirty="0"/>
              <a:t>63</a:t>
            </a:r>
            <a:r>
              <a:rPr lang="zh-CN" altLang="en-US" sz="1800" dirty="0"/>
              <a:t>个字</a:t>
            </a:r>
            <a:r>
              <a:rPr lang="zh-CN" altLang="en-US" sz="1800" dirty="0" smtClean="0"/>
              <a:t>符。</a:t>
            </a:r>
            <a:r>
              <a:rPr lang="zh-CN" altLang="en-US" sz="1800" dirty="0"/>
              <a:t>变量名区分字母的大</a:t>
            </a:r>
            <a:r>
              <a:rPr lang="zh-CN" altLang="en-US" sz="1800" dirty="0" smtClean="0"/>
              <a:t>小写。</a:t>
            </a:r>
          </a:p>
          <a:p>
            <a:pPr lvl="1"/>
            <a:r>
              <a:rPr lang="zh-CN" altLang="en-US" sz="1800" dirty="0" smtClean="0"/>
              <a:t>例如：</a:t>
            </a:r>
            <a:r>
              <a:rPr lang="en-US" altLang="zh-CN" sz="1800" dirty="0" smtClean="0"/>
              <a:t>x</a:t>
            </a:r>
            <a:r>
              <a:rPr lang="zh-CN" altLang="en-US" sz="1800" dirty="0"/>
              <a:t>、</a:t>
            </a:r>
            <a:r>
              <a:rPr lang="en-US" altLang="zh-CN" sz="1800" dirty="0"/>
              <a:t>x_1</a:t>
            </a:r>
            <a:r>
              <a:rPr lang="zh-CN" altLang="en-US" sz="1800" dirty="0"/>
              <a:t>、</a:t>
            </a:r>
            <a:r>
              <a:rPr lang="en-US" altLang="zh-CN" sz="1800" dirty="0" smtClean="0"/>
              <a:t>xy12</a:t>
            </a:r>
            <a:r>
              <a:rPr lang="zh-CN" altLang="en-US" sz="1800" dirty="0" smtClean="0"/>
              <a:t>、</a:t>
            </a:r>
            <a:r>
              <a:rPr lang="en-US" altLang="zh-CN" sz="1800" dirty="0" err="1"/>
              <a:t>addr</a:t>
            </a:r>
            <a:r>
              <a:rPr lang="zh-CN" altLang="en-US" sz="1800" dirty="0"/>
              <a:t>、</a:t>
            </a:r>
            <a:r>
              <a:rPr lang="en-US" altLang="zh-CN" sz="1800" dirty="0" err="1"/>
              <a:t>Addr</a:t>
            </a:r>
            <a:r>
              <a:rPr lang="zh-CN" altLang="en-US" sz="1800" dirty="0"/>
              <a:t>和</a:t>
            </a:r>
            <a:r>
              <a:rPr lang="en-US" altLang="zh-CN" sz="1800" dirty="0" smtClean="0"/>
              <a:t>ADDR</a:t>
            </a:r>
          </a:p>
          <a:p>
            <a:pPr lvl="1"/>
            <a:r>
              <a:rPr lang="zh-CN" altLang="en-US" sz="1800" dirty="0" smtClean="0"/>
              <a:t>赋值语句：</a:t>
            </a:r>
            <a:r>
              <a:rPr lang="zh-CN" altLang="en-US" sz="1800" dirty="0"/>
              <a:t>变量</a:t>
            </a:r>
            <a:r>
              <a:rPr lang="en-US" altLang="zh-CN" sz="1800" dirty="0"/>
              <a:t>=</a:t>
            </a:r>
            <a:r>
              <a:rPr lang="zh-CN" altLang="en-US" sz="1800" dirty="0" smtClean="0"/>
              <a:t>表达式；</a:t>
            </a:r>
          </a:p>
          <a:p>
            <a:pPr lvl="1">
              <a:lnSpc>
                <a:spcPct val="90000"/>
              </a:lnSpc>
            </a:pPr>
            <a:r>
              <a:rPr lang="zh-CN" altLang="en-US" sz="1800" dirty="0"/>
              <a:t>在语句的最后加分号，那么，</a:t>
            </a:r>
            <a:r>
              <a:rPr lang="en-US" altLang="zh-CN" sz="1800" dirty="0"/>
              <a:t>MATLAB</a:t>
            </a:r>
            <a:r>
              <a:rPr lang="zh-CN" altLang="en-US" sz="1800" dirty="0"/>
              <a:t>仅仅执行赋值操作，不再显示运算的结果。</a:t>
            </a:r>
            <a:endParaRPr lang="en-US" altLang="zh-CN" sz="1800" dirty="0"/>
          </a:p>
          <a:p>
            <a:pPr lvl="1">
              <a:lnSpc>
                <a:spcPct val="90000"/>
              </a:lnSpc>
            </a:pPr>
            <a:r>
              <a:rPr lang="zh-CN" altLang="en-US" sz="1800" dirty="0"/>
              <a:t>注释以</a:t>
            </a:r>
            <a:r>
              <a:rPr lang="en-US" altLang="zh-CN" sz="1800" dirty="0"/>
              <a:t>%</a:t>
            </a:r>
            <a:r>
              <a:rPr lang="zh-CN" altLang="en-US" sz="1800" dirty="0" smtClean="0"/>
              <a:t>开头</a:t>
            </a:r>
          </a:p>
          <a:p>
            <a:pPr lvl="1">
              <a:lnSpc>
                <a:spcPct val="90000"/>
              </a:lnSpc>
            </a:pPr>
            <a:endParaRPr lang="zh-CN" altLang="en-US" sz="1800" dirty="0" smtClean="0"/>
          </a:p>
          <a:p>
            <a:pPr lvl="1">
              <a:lnSpc>
                <a:spcPct val="90000"/>
              </a:lnSpc>
              <a:buFont typeface="Wingdings" charset="2"/>
              <a:buChar char="Ø"/>
            </a:pPr>
            <a:r>
              <a:rPr lang="zh-CN" altLang="en-US" sz="1800" dirty="0" smtClean="0">
                <a:solidFill>
                  <a:srgbClr val="0000FF"/>
                </a:solidFill>
              </a:rPr>
              <a:t>例题：当           ，计算表达式</a:t>
            </a:r>
          </a:p>
          <a:p>
            <a:pPr lvl="1">
              <a:lnSpc>
                <a:spcPct val="90000"/>
              </a:lnSpc>
              <a:buFont typeface="Wingdings" charset="2"/>
              <a:buChar char="Ø"/>
            </a:pPr>
            <a:r>
              <a:rPr lang="en-US" altLang="zh-CN" sz="1800" dirty="0" err="1" smtClean="0">
                <a:solidFill>
                  <a:srgbClr val="0000FF"/>
                </a:solidFill>
              </a:rPr>
              <a:t>matlab</a:t>
            </a:r>
            <a:r>
              <a:rPr lang="zh-CN" altLang="en-US" sz="1800" dirty="0" smtClean="0">
                <a:solidFill>
                  <a:srgbClr val="0000FF"/>
                </a:solidFill>
              </a:rPr>
              <a:t>程序</a:t>
            </a:r>
          </a:p>
          <a:p>
            <a:pPr marL="857250" lvl="2" indent="0">
              <a:buNone/>
            </a:pPr>
            <a:r>
              <a:rPr lang="en-US" altLang="zh-CN" sz="1400" dirty="0">
                <a:solidFill>
                  <a:srgbClr val="0000FF"/>
                </a:solidFill>
              </a:rPr>
              <a:t>x=</a:t>
            </a:r>
            <a:r>
              <a:rPr lang="en-US" altLang="zh-CN" sz="1400" dirty="0" err="1">
                <a:solidFill>
                  <a:srgbClr val="0000FF"/>
                </a:solidFill>
              </a:rPr>
              <a:t>sqrt</a:t>
            </a:r>
            <a:r>
              <a:rPr lang="en-US" altLang="zh-CN" sz="1400" dirty="0">
                <a:solidFill>
                  <a:srgbClr val="0000FF"/>
                </a:solidFill>
              </a:rPr>
              <a:t>(1+pi);</a:t>
            </a:r>
          </a:p>
          <a:p>
            <a:pPr marL="857250" lvl="2" indent="0">
              <a:buNone/>
            </a:pPr>
            <a:r>
              <a:rPr lang="en-US" altLang="zh-CN" sz="1400" dirty="0">
                <a:solidFill>
                  <a:srgbClr val="0000FF"/>
                </a:solidFill>
              </a:rPr>
              <a:t>y=(</a:t>
            </a:r>
            <a:r>
              <a:rPr lang="en-US" altLang="zh-CN" sz="1400" dirty="0" err="1">
                <a:solidFill>
                  <a:srgbClr val="0000FF"/>
                </a:solidFill>
              </a:rPr>
              <a:t>exp</a:t>
            </a:r>
            <a:r>
              <a:rPr lang="en-US" altLang="zh-CN" sz="1400" dirty="0">
                <a:solidFill>
                  <a:srgbClr val="0000FF"/>
                </a:solidFill>
              </a:rPr>
              <a:t>(x)+log(abs(sin(x)^2-sin(x*x))))/(x-5*</a:t>
            </a:r>
            <a:r>
              <a:rPr lang="en-US" altLang="zh-CN" sz="1400" dirty="0" err="1">
                <a:solidFill>
                  <a:srgbClr val="0000FF"/>
                </a:solidFill>
              </a:rPr>
              <a:t>i</a:t>
            </a:r>
            <a:r>
              <a:rPr lang="en-US" altLang="zh-CN" sz="1400" dirty="0">
                <a:solidFill>
                  <a:srgbClr val="0000FF"/>
                </a:solidFill>
              </a:rPr>
              <a:t>) </a:t>
            </a:r>
          </a:p>
          <a:p>
            <a:pPr marL="857250" lvl="2" indent="0">
              <a:buNone/>
            </a:pPr>
            <a:r>
              <a:rPr lang="en-US" altLang="zh-CN" sz="1400" dirty="0">
                <a:solidFill>
                  <a:srgbClr val="0000FF"/>
                </a:solidFill>
              </a:rPr>
              <a:t>y =</a:t>
            </a:r>
          </a:p>
          <a:p>
            <a:pPr marL="857250" lvl="2" indent="0">
              <a:buNone/>
            </a:pPr>
            <a:r>
              <a:rPr lang="en-US" altLang="zh-CN" sz="1400" dirty="0">
                <a:solidFill>
                  <a:srgbClr val="0000FF"/>
                </a:solidFill>
              </a:rPr>
              <a:t>   0.5690 + </a:t>
            </a:r>
            <a:r>
              <a:rPr lang="en-US" altLang="zh-CN" sz="1400" dirty="0" smtClean="0">
                <a:solidFill>
                  <a:srgbClr val="0000FF"/>
                </a:solidFill>
              </a:rPr>
              <a:t>1.3980i</a:t>
            </a:r>
          </a:p>
          <a:p>
            <a:pPr lvl="1">
              <a:buFont typeface="Wingdings" charset="2"/>
              <a:buChar char="Ø"/>
            </a:pPr>
            <a:r>
              <a:rPr lang="zh-CN" altLang="en-US" sz="1600" dirty="0" smtClean="0">
                <a:solidFill>
                  <a:srgbClr val="0000FF"/>
                </a:solidFill>
              </a:rPr>
              <a:t>其</a:t>
            </a:r>
            <a:r>
              <a:rPr lang="zh-CN" altLang="en-US" sz="1600" dirty="0">
                <a:solidFill>
                  <a:srgbClr val="0000FF"/>
                </a:solidFill>
              </a:rPr>
              <a:t>中，</a:t>
            </a:r>
            <a:r>
              <a:rPr lang="en-US" altLang="zh-CN" sz="1600" dirty="0">
                <a:solidFill>
                  <a:srgbClr val="0000FF"/>
                </a:solidFill>
              </a:rPr>
              <a:t>pi</a:t>
            </a:r>
            <a:r>
              <a:rPr lang="zh-CN" altLang="en-US" sz="1600" dirty="0">
                <a:solidFill>
                  <a:srgbClr val="0000FF"/>
                </a:solidFill>
              </a:rPr>
              <a:t>和</a:t>
            </a:r>
            <a:r>
              <a:rPr lang="en-US" altLang="zh-CN" sz="1600" dirty="0" err="1">
                <a:solidFill>
                  <a:srgbClr val="0000FF"/>
                </a:solidFill>
              </a:rPr>
              <a:t>i</a:t>
            </a:r>
            <a:r>
              <a:rPr lang="zh-CN" altLang="en-US" sz="1600" dirty="0">
                <a:solidFill>
                  <a:srgbClr val="0000FF"/>
                </a:solidFill>
              </a:rPr>
              <a:t>都是</a:t>
            </a:r>
            <a:r>
              <a:rPr lang="en-US" altLang="zh-CN" sz="1600" dirty="0">
                <a:solidFill>
                  <a:srgbClr val="0000FF"/>
                </a:solidFill>
              </a:rPr>
              <a:t>MATLAB</a:t>
            </a:r>
            <a:r>
              <a:rPr lang="zh-CN" altLang="en-US" sz="1600" dirty="0">
                <a:solidFill>
                  <a:srgbClr val="0000FF"/>
                </a:solidFill>
              </a:rPr>
              <a:t>定义的变量，分别代表圆周率</a:t>
            </a:r>
            <a:r>
              <a:rPr lang="en-US" altLang="zh-CN" sz="1600" dirty="0">
                <a:solidFill>
                  <a:srgbClr val="0000FF"/>
                </a:solidFill>
              </a:rPr>
              <a:t>π</a:t>
            </a:r>
            <a:r>
              <a:rPr lang="zh-CN" altLang="en-US" sz="1600" dirty="0">
                <a:solidFill>
                  <a:srgbClr val="0000FF"/>
                </a:solidFill>
              </a:rPr>
              <a:t>和虚数单位。</a:t>
            </a:r>
          </a:p>
          <a:p>
            <a:pPr marL="57150" indent="0">
              <a:buNone/>
            </a:pPr>
            <a:endParaRPr lang="en-US" altLang="zh-CN" sz="2200" dirty="0"/>
          </a:p>
          <a:p>
            <a:pPr marL="1371600" lvl="3" indent="0">
              <a:lnSpc>
                <a:spcPct val="90000"/>
              </a:lnSpc>
              <a:buNone/>
            </a:pPr>
            <a:endParaRPr lang="en-US" altLang="zh-CN" sz="500" dirty="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51</a:t>
            </a:fld>
            <a:endParaRPr lang="zh-CN" altLang="en-US"/>
          </a:p>
        </p:txBody>
      </p:sp>
      <p:graphicFrame>
        <p:nvGraphicFramePr>
          <p:cNvPr id="7" name="Object 4"/>
          <p:cNvGraphicFramePr>
            <a:graphicFrameLocks noChangeAspect="1"/>
          </p:cNvGraphicFramePr>
          <p:nvPr>
            <p:extLst>
              <p:ext uri="{D42A27DB-BD31-4B8C-83A1-F6EECF244321}">
                <p14:modId xmlns:p14="http://schemas.microsoft.com/office/powerpoint/2010/main" val="2693277001"/>
              </p:ext>
            </p:extLst>
          </p:nvPr>
        </p:nvGraphicFramePr>
        <p:xfrm>
          <a:off x="4932040" y="3861048"/>
          <a:ext cx="2630488" cy="844550"/>
        </p:xfrm>
        <a:graphic>
          <a:graphicData uri="http://schemas.openxmlformats.org/presentationml/2006/ole">
            <mc:AlternateContent xmlns:mc="http://schemas.openxmlformats.org/markup-compatibility/2006">
              <mc:Choice xmlns:v="urn:schemas-microsoft-com:vml" Requires="v">
                <p:oleObj spid="_x0000_s38991" name="Equation" r:id="rId4" imgW="1333500" imgH="431800" progId="Equation.DSMT4">
                  <p:embed/>
                </p:oleObj>
              </mc:Choice>
              <mc:Fallback>
                <p:oleObj name="Equation" r:id="rId4" imgW="1333500" imgH="431800" progId="Equation.DSMT4">
                  <p:embed/>
                  <p:pic>
                    <p:nvPicPr>
                      <p:cNvPr id="0" name=""/>
                      <p:cNvPicPr>
                        <a:picLocks noChangeAspect="1" noChangeArrowheads="1"/>
                      </p:cNvPicPr>
                      <p:nvPr/>
                    </p:nvPicPr>
                    <p:blipFill>
                      <a:blip r:embed="rId5"/>
                      <a:srcRect/>
                      <a:stretch>
                        <a:fillRect/>
                      </a:stretch>
                    </p:blipFill>
                    <p:spPr bwMode="auto">
                      <a:xfrm>
                        <a:off x="4932040" y="3861048"/>
                        <a:ext cx="2630488"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886696797"/>
              </p:ext>
            </p:extLst>
          </p:nvPr>
        </p:nvGraphicFramePr>
        <p:xfrm>
          <a:off x="2267744" y="4149080"/>
          <a:ext cx="1127125" cy="398463"/>
        </p:xfrm>
        <a:graphic>
          <a:graphicData uri="http://schemas.openxmlformats.org/presentationml/2006/ole">
            <mc:AlternateContent xmlns:mc="http://schemas.openxmlformats.org/markup-compatibility/2006">
              <mc:Choice xmlns:v="urn:schemas-microsoft-com:vml" Requires="v">
                <p:oleObj spid="_x0000_s38992" name="Equation" r:id="rId6" imgW="571500" imgH="203200" progId="Equation.DSMT4">
                  <p:embed/>
                </p:oleObj>
              </mc:Choice>
              <mc:Fallback>
                <p:oleObj name="Equation" r:id="rId6" imgW="571500" imgH="203200" progId="Equation.DSMT4">
                  <p:embed/>
                  <p:pic>
                    <p:nvPicPr>
                      <p:cNvPr id="0" name=""/>
                      <p:cNvPicPr>
                        <a:picLocks noChangeAspect="1" noChangeArrowheads="1"/>
                      </p:cNvPicPr>
                      <p:nvPr/>
                    </p:nvPicPr>
                    <p:blipFill>
                      <a:blip r:embed="rId7"/>
                      <a:srcRect/>
                      <a:stretch>
                        <a:fillRect/>
                      </a:stretch>
                    </p:blipFill>
                    <p:spPr bwMode="auto">
                      <a:xfrm>
                        <a:off x="2267744" y="4149080"/>
                        <a:ext cx="1127125" cy="398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4122905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1.6matlab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变量和数据操作</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457200" indent="-457200">
              <a:lnSpc>
                <a:spcPct val="120000"/>
              </a:lnSpc>
              <a:buFont typeface="+mj-lt"/>
              <a:buAutoNum type="arabicPeriod" startAt="2"/>
            </a:pPr>
            <a:r>
              <a:rPr lang="zh-CN" altLang="en-US" sz="2400" dirty="0" smtClean="0"/>
              <a:t>矩阵生成</a:t>
            </a:r>
          </a:p>
          <a:p>
            <a:pPr marL="400050" lvl="1" indent="0">
              <a:lnSpc>
                <a:spcPct val="120000"/>
              </a:lnSpc>
              <a:buNone/>
            </a:pPr>
            <a:r>
              <a:rPr lang="en-US" altLang="zh-CN" sz="1800" dirty="0" smtClean="0"/>
              <a:t>MATLAB</a:t>
            </a:r>
            <a:r>
              <a:rPr lang="zh-CN" altLang="en-US" sz="1800" dirty="0" smtClean="0"/>
              <a:t>生成矩阵时无须对矩阵</a:t>
            </a:r>
            <a:r>
              <a:rPr lang="zh-CN" altLang="en-US" sz="1800" dirty="0"/>
              <a:t>的维数和类型进行说明，</a:t>
            </a:r>
            <a:r>
              <a:rPr lang="en-US" altLang="zh-CN" sz="1800" dirty="0"/>
              <a:t>MATLAB</a:t>
            </a:r>
            <a:r>
              <a:rPr lang="zh-CN" altLang="en-US" sz="1800" dirty="0"/>
              <a:t>会根据用户所输入的内容自动进行配置</a:t>
            </a:r>
            <a:r>
              <a:rPr lang="zh-CN" altLang="en-US" sz="1800" dirty="0" smtClean="0"/>
              <a:t>。</a:t>
            </a:r>
            <a:endParaRPr lang="zh-CN" altLang="en-US" sz="2000" dirty="0"/>
          </a:p>
          <a:p>
            <a:pPr marL="400050" lvl="1" indent="0">
              <a:lnSpc>
                <a:spcPct val="80000"/>
              </a:lnSpc>
              <a:buNone/>
            </a:pPr>
            <a:r>
              <a:rPr lang="zh-CN" altLang="en-US" sz="1600" dirty="0" smtClean="0"/>
              <a:t>将矩阵</a:t>
            </a:r>
            <a:r>
              <a:rPr lang="zh-CN" altLang="en-US" sz="1600" dirty="0"/>
              <a:t>的所有元素用方括号括起来，按矩阵行的顺序输入各元素</a:t>
            </a:r>
            <a:r>
              <a:rPr lang="zh-CN" altLang="en-US" sz="1600" dirty="0" smtClean="0"/>
              <a:t>，</a:t>
            </a:r>
          </a:p>
          <a:p>
            <a:pPr marL="400050" lvl="1" indent="0">
              <a:lnSpc>
                <a:spcPct val="80000"/>
              </a:lnSpc>
              <a:buNone/>
            </a:pPr>
            <a:r>
              <a:rPr lang="zh-CN" altLang="en-US" sz="1600" dirty="0" smtClean="0"/>
              <a:t>同一行的</a:t>
            </a:r>
            <a:r>
              <a:rPr lang="zh-CN" altLang="en-US" sz="1600" dirty="0"/>
              <a:t>各元素之间用空格或逗号分隔，不同行的元素之间</a:t>
            </a:r>
            <a:r>
              <a:rPr lang="zh-CN" altLang="en-US" sz="1600" dirty="0" smtClean="0"/>
              <a:t>用分号分隔。</a:t>
            </a:r>
            <a:endParaRPr lang="en-US" altLang="zh-CN" sz="1600" dirty="0"/>
          </a:p>
          <a:p>
            <a:pPr marL="400050" lvl="1" indent="0">
              <a:lnSpc>
                <a:spcPct val="80000"/>
              </a:lnSpc>
              <a:buNone/>
            </a:pPr>
            <a:r>
              <a:rPr lang="zh-CN" altLang="en-US" sz="1600" dirty="0" smtClean="0"/>
              <a:t>例如</a:t>
            </a:r>
            <a:r>
              <a:rPr lang="zh-CN" altLang="en-US" sz="1600" dirty="0"/>
              <a:t>，输入命令</a:t>
            </a:r>
            <a:r>
              <a:rPr lang="zh-CN" altLang="en-US" sz="1600" dirty="0" smtClean="0"/>
              <a:t>：</a:t>
            </a:r>
            <a:r>
              <a:rPr lang="zh-CN" altLang="zh-CN" sz="1600" dirty="0"/>
              <a:t> </a:t>
            </a:r>
            <a:endParaRPr lang="en-US" altLang="zh-CN" sz="1600" dirty="0" smtClean="0"/>
          </a:p>
          <a:p>
            <a:pPr marL="400050" lvl="1" indent="0">
              <a:lnSpc>
                <a:spcPct val="80000"/>
              </a:lnSpc>
              <a:buNone/>
            </a:pPr>
            <a:r>
              <a:rPr lang="zh-CN" altLang="en-US" sz="1600" dirty="0" smtClean="0"/>
              <a:t> </a:t>
            </a:r>
            <a:r>
              <a:rPr lang="en-US" altLang="zh-CN" sz="1600" dirty="0" smtClean="0"/>
              <a:t>A</a:t>
            </a:r>
            <a:r>
              <a:rPr lang="en-US" altLang="zh-CN" sz="1600" dirty="0"/>
              <a:t>=[1,2,3;4,5,6;7,8,9</a:t>
            </a:r>
            <a:r>
              <a:rPr lang="en-US" altLang="zh-CN" sz="1600" dirty="0" smtClean="0"/>
              <a:t>]</a:t>
            </a:r>
          </a:p>
          <a:p>
            <a:pPr marL="400050" lvl="1" indent="0">
              <a:lnSpc>
                <a:spcPct val="80000"/>
              </a:lnSpc>
              <a:buNone/>
            </a:pPr>
            <a:r>
              <a:rPr lang="zh-CN" altLang="en-US" sz="1600" dirty="0" smtClean="0"/>
              <a:t>结果是：</a:t>
            </a:r>
            <a:endParaRPr lang="en-US" altLang="zh-CN" sz="1600" dirty="0" smtClean="0"/>
          </a:p>
          <a:p>
            <a:pPr marL="400050" lvl="1" indent="0">
              <a:lnSpc>
                <a:spcPct val="80000"/>
              </a:lnSpc>
              <a:buNone/>
            </a:pPr>
            <a:endParaRPr lang="en-US" altLang="zh-CN" sz="1600" dirty="0" smtClean="0"/>
          </a:p>
          <a:p>
            <a:pPr marL="400050" lvl="1" indent="0">
              <a:lnSpc>
                <a:spcPct val="80000"/>
              </a:lnSpc>
              <a:buNone/>
            </a:pPr>
            <a:endParaRPr lang="en-US" altLang="zh-CN" sz="1600" dirty="0"/>
          </a:p>
          <a:p>
            <a:pPr marL="400050" lvl="1" indent="0">
              <a:lnSpc>
                <a:spcPct val="80000"/>
              </a:lnSpc>
              <a:buNone/>
            </a:pPr>
            <a:r>
              <a:rPr lang="zh-CN" altLang="en-US" sz="1600" dirty="0" smtClean="0"/>
              <a:t>矩阵可以拼接</a:t>
            </a:r>
            <a:endParaRPr lang="en-US" altLang="zh-CN" sz="1600" dirty="0" smtClean="0"/>
          </a:p>
          <a:p>
            <a:pPr marL="400050" lvl="1" indent="0">
              <a:lnSpc>
                <a:spcPct val="80000"/>
              </a:lnSpc>
              <a:buNone/>
            </a:pPr>
            <a:r>
              <a:rPr lang="zh-CN" altLang="en-US" sz="1600" dirty="0" smtClean="0"/>
              <a:t>例如：输入命令：</a:t>
            </a:r>
            <a:endParaRPr lang="en-US" altLang="zh-CN" sz="1600" dirty="0" smtClean="0"/>
          </a:p>
          <a:p>
            <a:pPr marL="400050" lvl="1" indent="0">
              <a:lnSpc>
                <a:spcPct val="80000"/>
              </a:lnSpc>
              <a:buNone/>
            </a:pPr>
            <a:r>
              <a:rPr lang="pt-BR" altLang="zh-CN" sz="1600" dirty="0" smtClean="0"/>
              <a:t>A</a:t>
            </a:r>
            <a:r>
              <a:rPr lang="pt-BR" altLang="zh-CN" sz="1600" dirty="0"/>
              <a:t>=[1,2,3;4,5,6;7,8,9]</a:t>
            </a:r>
            <a:r>
              <a:rPr lang="pt-BR" altLang="zh-CN" sz="1600" dirty="0" smtClean="0"/>
              <a:t>;</a:t>
            </a:r>
          </a:p>
          <a:p>
            <a:pPr marL="400050" lvl="1" indent="0">
              <a:lnSpc>
                <a:spcPct val="80000"/>
              </a:lnSpc>
              <a:buNone/>
            </a:pPr>
            <a:r>
              <a:rPr lang="en-US" altLang="zh-CN" sz="1600" dirty="0" smtClean="0"/>
              <a:t>B</a:t>
            </a:r>
            <a:r>
              <a:rPr lang="en-US" altLang="zh-CN" sz="1600" dirty="0"/>
              <a:t>=[11:13;14:16;17:19];</a:t>
            </a:r>
          </a:p>
          <a:p>
            <a:pPr marL="400050" lvl="1" indent="0">
              <a:lnSpc>
                <a:spcPct val="80000"/>
              </a:lnSpc>
              <a:buNone/>
            </a:pPr>
            <a:r>
              <a:rPr lang="en-US" altLang="zh-CN" sz="1600" dirty="0"/>
              <a:t>C=[A,B;B,A</a:t>
            </a:r>
            <a:r>
              <a:rPr lang="en-US" altLang="zh-CN" sz="1600" dirty="0" smtClean="0"/>
              <a:t>]</a:t>
            </a:r>
            <a:r>
              <a:rPr lang="zh-CN" altLang="en-US" sz="1600" dirty="0" smtClean="0"/>
              <a:t>  </a:t>
            </a:r>
            <a:endParaRPr lang="en-US" altLang="zh-CN" sz="1600" dirty="0" smtClean="0"/>
          </a:p>
          <a:p>
            <a:pPr marL="400050" lvl="1" indent="0">
              <a:lnSpc>
                <a:spcPct val="80000"/>
              </a:lnSpc>
              <a:buNone/>
            </a:pPr>
            <a:r>
              <a:rPr lang="zh-CN" altLang="en-US" sz="1600" dirty="0" smtClean="0"/>
              <a:t>结果是：</a:t>
            </a:r>
            <a:endParaRPr lang="pt-BR" altLang="zh-CN" sz="1600" dirty="0"/>
          </a:p>
          <a:p>
            <a:pPr marL="400050" lvl="1" indent="0">
              <a:lnSpc>
                <a:spcPct val="120000"/>
              </a:lnSpc>
              <a:buNone/>
            </a:pPr>
            <a:endParaRPr lang="en-US" altLang="zh-CN" sz="2000" dirty="0"/>
          </a:p>
          <a:p>
            <a:pPr marL="400050" lvl="1" indent="0">
              <a:lnSpc>
                <a:spcPct val="120000"/>
              </a:lnSpc>
              <a:buNone/>
            </a:pPr>
            <a:endParaRPr lang="zh-CN" altLang="en-US" sz="2000" dirty="0" smtClean="0"/>
          </a:p>
          <a:p>
            <a:pPr marL="1371600" lvl="3" indent="0">
              <a:lnSpc>
                <a:spcPct val="90000"/>
              </a:lnSpc>
              <a:buNone/>
            </a:pPr>
            <a:endParaRPr lang="en-US" altLang="zh-CN" sz="500" dirty="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52</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596399559"/>
              </p:ext>
            </p:extLst>
          </p:nvPr>
        </p:nvGraphicFramePr>
        <p:xfrm>
          <a:off x="3131840" y="3284984"/>
          <a:ext cx="952500" cy="863600"/>
        </p:xfrm>
        <a:graphic>
          <a:graphicData uri="http://schemas.openxmlformats.org/presentationml/2006/ole">
            <mc:AlternateContent xmlns:mc="http://schemas.openxmlformats.org/markup-compatibility/2006">
              <mc:Choice xmlns:v="urn:schemas-microsoft-com:vml" Requires="v">
                <p:oleObj spid="_x0000_s1098" name="Equation" r:id="rId4" imgW="952500" imgH="863600" progId="Equation.DSMT4">
                  <p:embed/>
                </p:oleObj>
              </mc:Choice>
              <mc:Fallback>
                <p:oleObj name="Equation" r:id="rId4" imgW="952500" imgH="863600" progId="Equation.DSMT4">
                  <p:embed/>
                  <p:pic>
                    <p:nvPicPr>
                      <p:cNvPr id="0" name=""/>
                      <p:cNvPicPr/>
                      <p:nvPr/>
                    </p:nvPicPr>
                    <p:blipFill>
                      <a:blip r:embed="rId5"/>
                      <a:stretch>
                        <a:fillRect/>
                      </a:stretch>
                    </p:blipFill>
                    <p:spPr>
                      <a:xfrm>
                        <a:off x="3131840" y="3284984"/>
                        <a:ext cx="952500" cy="863600"/>
                      </a:xfrm>
                      <a:prstGeom prst="rect">
                        <a:avLst/>
                      </a:prstGeom>
                      <a:solidFill>
                        <a:srgbClr val="FFFF00"/>
                      </a:solidFill>
                      <a:ln>
                        <a:solidFill>
                          <a:srgbClr val="FF0000"/>
                        </a:solid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93621069"/>
              </p:ext>
            </p:extLst>
          </p:nvPr>
        </p:nvGraphicFramePr>
        <p:xfrm>
          <a:off x="3059832" y="4581128"/>
          <a:ext cx="1932119" cy="1668016"/>
        </p:xfrm>
        <a:graphic>
          <a:graphicData uri="http://schemas.openxmlformats.org/presentationml/2006/ole">
            <mc:AlternateContent xmlns:mc="http://schemas.openxmlformats.org/markup-compatibility/2006">
              <mc:Choice xmlns:v="urn:schemas-microsoft-com:vml" Requires="v">
                <p:oleObj spid="_x0000_s1099" name="Equation" r:id="rId6" imgW="1765300" imgH="1524000" progId="Equation.DSMT4">
                  <p:embed/>
                </p:oleObj>
              </mc:Choice>
              <mc:Fallback>
                <p:oleObj name="Equation" r:id="rId6" imgW="1765300" imgH="1524000" progId="Equation.DSMT4">
                  <p:embed/>
                  <p:pic>
                    <p:nvPicPr>
                      <p:cNvPr id="0" name=""/>
                      <p:cNvPicPr/>
                      <p:nvPr/>
                    </p:nvPicPr>
                    <p:blipFill>
                      <a:blip r:embed="rId7"/>
                      <a:stretch>
                        <a:fillRect/>
                      </a:stretch>
                    </p:blipFill>
                    <p:spPr>
                      <a:xfrm>
                        <a:off x="3059832" y="4581128"/>
                        <a:ext cx="1932119" cy="1668016"/>
                      </a:xfrm>
                      <a:prstGeom prst="rect">
                        <a:avLst/>
                      </a:prstGeom>
                      <a:solidFill>
                        <a:srgbClr val="FFFF00"/>
                      </a:solidFill>
                      <a:ln>
                        <a:solidFill>
                          <a:srgbClr val="FF0000"/>
                        </a:solidFill>
                      </a:ln>
                    </p:spPr>
                  </p:pic>
                </p:oleObj>
              </mc:Fallback>
            </mc:AlternateContent>
          </a:graphicData>
        </a:graphic>
      </p:graphicFrame>
    </p:spTree>
    <p:extLst>
      <p:ext uri="{BB962C8B-B14F-4D97-AF65-F5344CB8AC3E}">
        <p14:creationId xmlns:p14="http://schemas.microsoft.com/office/powerpoint/2010/main" val="62106309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1.6matlab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变量和数据操作</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457200" indent="-457200">
              <a:lnSpc>
                <a:spcPct val="120000"/>
              </a:lnSpc>
              <a:buFont typeface="+mj-lt"/>
              <a:buAutoNum type="arabicPeriod" startAt="3"/>
            </a:pPr>
            <a:r>
              <a:rPr lang="zh-CN" altLang="en-US" sz="2800" dirty="0" smtClean="0"/>
              <a:t>冒号表达式</a:t>
            </a:r>
          </a:p>
          <a:p>
            <a:pPr marL="400050" lvl="1" indent="0">
              <a:lnSpc>
                <a:spcPct val="120000"/>
              </a:lnSpc>
              <a:buNone/>
            </a:pPr>
            <a:r>
              <a:rPr lang="zh-CN" altLang="en-US" sz="2400" dirty="0"/>
              <a:t>在</a:t>
            </a:r>
            <a:r>
              <a:rPr lang="en-US" altLang="zh-CN" sz="2400" dirty="0"/>
              <a:t>MATLAB</a:t>
            </a:r>
            <a:r>
              <a:rPr lang="zh-CN" altLang="en-US" sz="2400" dirty="0"/>
              <a:t>中利用冒号可以产生行向量。冒号表达</a:t>
            </a:r>
            <a:r>
              <a:rPr lang="zh-CN" altLang="en-US" sz="2400" dirty="0" smtClean="0"/>
              <a:t>式的一般格式为</a:t>
            </a:r>
            <a:r>
              <a:rPr lang="zh-CN" altLang="zh-CN" sz="2400" dirty="0" smtClean="0"/>
              <a:t>：</a:t>
            </a:r>
            <a:r>
              <a:rPr lang="en-US" altLang="zh-CN" sz="2400" dirty="0" err="1" smtClean="0"/>
              <a:t>a:b:c</a:t>
            </a:r>
            <a:endParaRPr lang="en-US" altLang="zh-CN" sz="2400" dirty="0"/>
          </a:p>
          <a:p>
            <a:pPr marL="400050" lvl="1" indent="0">
              <a:lnSpc>
                <a:spcPct val="120000"/>
              </a:lnSpc>
              <a:buNone/>
            </a:pPr>
            <a:r>
              <a:rPr lang="zh-CN" altLang="en-US" sz="2400" dirty="0"/>
              <a:t>其中，</a:t>
            </a:r>
            <a:r>
              <a:rPr lang="en-US" altLang="zh-CN" sz="2400" i="1" dirty="0"/>
              <a:t>a</a:t>
            </a:r>
            <a:r>
              <a:rPr lang="zh-CN" altLang="en-US" sz="2400" dirty="0"/>
              <a:t>为初始值，</a:t>
            </a:r>
            <a:r>
              <a:rPr lang="en-US" altLang="zh-CN" sz="2400" i="1" dirty="0"/>
              <a:t>b</a:t>
            </a:r>
            <a:r>
              <a:rPr lang="zh-CN" altLang="en-US" sz="2400" dirty="0"/>
              <a:t>为步长，</a:t>
            </a:r>
            <a:r>
              <a:rPr lang="en-US" altLang="zh-CN" sz="2400" i="1" dirty="0"/>
              <a:t>c</a:t>
            </a:r>
            <a:r>
              <a:rPr lang="zh-CN" altLang="en-US" sz="2400" dirty="0"/>
              <a:t>为终止值（</a:t>
            </a:r>
            <a:r>
              <a:rPr lang="en-US" altLang="zh-CN" sz="2400" i="1" dirty="0"/>
              <a:t>c </a:t>
            </a:r>
            <a:r>
              <a:rPr lang="en-US" altLang="zh-CN" sz="2400" dirty="0"/>
              <a:t>&gt; </a:t>
            </a:r>
            <a:r>
              <a:rPr lang="en-US" altLang="zh-CN" sz="2400" i="1" dirty="0"/>
              <a:t>a</a:t>
            </a:r>
            <a:r>
              <a:rPr lang="zh-CN" altLang="en-US" sz="2400" dirty="0"/>
              <a:t>）</a:t>
            </a:r>
            <a:r>
              <a:rPr lang="zh-CN" altLang="en-US" sz="2400" dirty="0" smtClean="0"/>
              <a:t>。</a:t>
            </a:r>
            <a:endParaRPr lang="en-US" altLang="zh-CN" sz="2400" dirty="0" smtClean="0"/>
          </a:p>
          <a:p>
            <a:pPr marL="400050" lvl="1" indent="0">
              <a:lnSpc>
                <a:spcPct val="120000"/>
              </a:lnSpc>
              <a:buNone/>
            </a:pPr>
            <a:r>
              <a:rPr lang="zh-CN" altLang="en-US" sz="2400" dirty="0" smtClean="0"/>
              <a:t>冒号表达式可产生一个</a:t>
            </a:r>
            <a:r>
              <a:rPr lang="zh-CN" altLang="en-US" sz="2400" dirty="0"/>
              <a:t>由</a:t>
            </a:r>
            <a:r>
              <a:rPr lang="en-US" altLang="zh-CN" sz="2400" i="1" dirty="0"/>
              <a:t>a</a:t>
            </a:r>
            <a:r>
              <a:rPr lang="zh-CN" altLang="en-US" sz="2400" dirty="0"/>
              <a:t>开始到</a:t>
            </a:r>
            <a:r>
              <a:rPr lang="en-US" altLang="zh-CN" sz="2400" i="1" dirty="0"/>
              <a:t>c</a:t>
            </a:r>
            <a:r>
              <a:rPr lang="zh-CN" altLang="en-US" sz="2400" dirty="0"/>
              <a:t>结束，以步长</a:t>
            </a:r>
            <a:r>
              <a:rPr lang="en-US" altLang="zh-CN" sz="2400" i="1" dirty="0"/>
              <a:t>b</a:t>
            </a:r>
            <a:r>
              <a:rPr lang="zh-CN" altLang="en-US" sz="2400" dirty="0"/>
              <a:t>自增的行向量</a:t>
            </a:r>
            <a:r>
              <a:rPr lang="zh-CN" altLang="en-US" sz="2400" dirty="0" smtClean="0"/>
              <a:t>。</a:t>
            </a:r>
            <a:endParaRPr lang="en-US" altLang="zh-CN" sz="2400" dirty="0" smtClean="0"/>
          </a:p>
          <a:p>
            <a:pPr marL="400050" lvl="1" indent="0">
              <a:lnSpc>
                <a:spcPct val="120000"/>
              </a:lnSpc>
              <a:buNone/>
            </a:pPr>
            <a:r>
              <a:rPr lang="zh-CN" altLang="en-US" sz="2400" dirty="0" smtClean="0"/>
              <a:t>例如：</a:t>
            </a:r>
            <a:r>
              <a:rPr lang="zh-CN" altLang="zh-CN" sz="2400" dirty="0" smtClean="0"/>
              <a:t> </a:t>
            </a:r>
            <a:r>
              <a:rPr lang="zh-CN" altLang="en-US" sz="2400" dirty="0" smtClean="0"/>
              <a:t>输入命令：</a:t>
            </a:r>
            <a:endParaRPr lang="en-US" altLang="zh-CN" sz="2400" dirty="0" smtClean="0"/>
          </a:p>
          <a:p>
            <a:pPr marL="400050" lvl="1" indent="0">
              <a:lnSpc>
                <a:spcPct val="120000"/>
              </a:lnSpc>
              <a:buNone/>
            </a:pPr>
            <a:r>
              <a:rPr lang="en-US" altLang="zh-CN" sz="2400" dirty="0" smtClean="0"/>
              <a:t>t</a:t>
            </a:r>
            <a:r>
              <a:rPr lang="en-US" altLang="zh-CN" sz="2400" dirty="0"/>
              <a:t>=0:2:</a:t>
            </a:r>
            <a:r>
              <a:rPr lang="en-US" altLang="zh-CN" sz="2400" dirty="0" smtClean="0"/>
              <a:t>10</a:t>
            </a:r>
          </a:p>
          <a:p>
            <a:pPr marL="400050" lvl="1" indent="0">
              <a:lnSpc>
                <a:spcPct val="120000"/>
              </a:lnSpc>
              <a:buNone/>
            </a:pPr>
            <a:r>
              <a:rPr lang="zh-CN" altLang="en-US" sz="2400" dirty="0" smtClean="0"/>
              <a:t>结果是</a:t>
            </a:r>
            <a:endParaRPr lang="en-US" altLang="zh-CN" sz="2400" dirty="0"/>
          </a:p>
          <a:p>
            <a:pPr marL="400050" lvl="1" indent="0">
              <a:lnSpc>
                <a:spcPct val="120000"/>
              </a:lnSpc>
              <a:buNone/>
            </a:pPr>
            <a:endParaRPr lang="en-US" altLang="zh-CN" sz="2000" dirty="0"/>
          </a:p>
          <a:p>
            <a:pPr marL="400050" lvl="1" indent="0">
              <a:lnSpc>
                <a:spcPct val="120000"/>
              </a:lnSpc>
              <a:buNone/>
            </a:pPr>
            <a:endParaRPr lang="zh-CN" altLang="en-US" sz="2000" dirty="0" smtClean="0"/>
          </a:p>
          <a:p>
            <a:pPr marL="1371600" lvl="3" indent="0">
              <a:lnSpc>
                <a:spcPct val="90000"/>
              </a:lnSpc>
              <a:buNone/>
            </a:pPr>
            <a:endParaRPr lang="en-US" altLang="zh-CN" sz="500" dirty="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53</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54669622"/>
              </p:ext>
            </p:extLst>
          </p:nvPr>
        </p:nvGraphicFramePr>
        <p:xfrm>
          <a:off x="2915816" y="5445224"/>
          <a:ext cx="1977232" cy="541908"/>
        </p:xfrm>
        <a:graphic>
          <a:graphicData uri="http://schemas.openxmlformats.org/presentationml/2006/ole">
            <mc:AlternateContent xmlns:mc="http://schemas.openxmlformats.org/markup-compatibility/2006">
              <mc:Choice xmlns:v="urn:schemas-microsoft-com:vml" Requires="v">
                <p:oleObj spid="_x0000_s39977" name="Equation" r:id="rId4" imgW="1714500" imgH="469900" progId="Equation.DSMT4">
                  <p:embed/>
                </p:oleObj>
              </mc:Choice>
              <mc:Fallback>
                <p:oleObj name="Equation" r:id="rId4" imgW="1714500" imgH="469900" progId="Equation.DSMT4">
                  <p:embed/>
                  <p:pic>
                    <p:nvPicPr>
                      <p:cNvPr id="0" name=""/>
                      <p:cNvPicPr/>
                      <p:nvPr/>
                    </p:nvPicPr>
                    <p:blipFill>
                      <a:blip r:embed="rId5"/>
                      <a:stretch>
                        <a:fillRect/>
                      </a:stretch>
                    </p:blipFill>
                    <p:spPr>
                      <a:xfrm>
                        <a:off x="2915816" y="5445224"/>
                        <a:ext cx="1977232" cy="541908"/>
                      </a:xfrm>
                      <a:prstGeom prst="rect">
                        <a:avLst/>
                      </a:prstGeom>
                      <a:solidFill>
                        <a:srgbClr val="FFFF00"/>
                      </a:solidFill>
                      <a:ln>
                        <a:solidFill>
                          <a:srgbClr val="FF0000"/>
                        </a:solidFill>
                      </a:ln>
                    </p:spPr>
                  </p:pic>
                </p:oleObj>
              </mc:Fallback>
            </mc:AlternateContent>
          </a:graphicData>
        </a:graphic>
      </p:graphicFrame>
    </p:spTree>
    <p:extLst>
      <p:ext uri="{BB962C8B-B14F-4D97-AF65-F5344CB8AC3E}">
        <p14:creationId xmlns:p14="http://schemas.microsoft.com/office/powerpoint/2010/main" val="101233386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1.6matlab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变量和数据操作</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914400" lvl="1" indent="-514350">
              <a:lnSpc>
                <a:spcPct val="120000"/>
              </a:lnSpc>
              <a:buFont typeface="+mj-lt"/>
              <a:buAutoNum type="arabicPeriod" startAt="4"/>
            </a:pPr>
            <a:r>
              <a:rPr lang="zh-CN" altLang="en-US" dirty="0" smtClean="0"/>
              <a:t>矩阵元素表达方式：</a:t>
            </a:r>
            <a:endParaRPr lang="en-US" altLang="zh-CN" dirty="0" smtClean="0"/>
          </a:p>
          <a:p>
            <a:pPr marL="857250" lvl="1" indent="-457200">
              <a:lnSpc>
                <a:spcPct val="120000"/>
              </a:lnSpc>
              <a:buFont typeface="+mj-ea"/>
              <a:buAutoNum type="circleNumDbPlain"/>
            </a:pPr>
            <a:r>
              <a:rPr lang="zh-CN" altLang="en-US" sz="2400" dirty="0" smtClean="0"/>
              <a:t>下标定位：</a:t>
            </a:r>
            <a:endParaRPr lang="en-US" altLang="zh-CN" sz="2400" dirty="0" smtClean="0"/>
          </a:p>
          <a:p>
            <a:pPr marL="400050" lvl="1" indent="0">
              <a:lnSpc>
                <a:spcPct val="120000"/>
              </a:lnSpc>
              <a:buNone/>
            </a:pPr>
            <a:r>
              <a:rPr lang="zh-CN" altLang="en-US" sz="2400" dirty="0" smtClean="0"/>
              <a:t>想将矩阵</a:t>
            </a:r>
            <a:r>
              <a:rPr lang="en-US" altLang="zh-CN" sz="2400" b="1" i="1" dirty="0"/>
              <a:t>A</a:t>
            </a:r>
            <a:r>
              <a:rPr lang="zh-CN" altLang="en-US" sz="2400" dirty="0"/>
              <a:t>的第</a:t>
            </a:r>
            <a:r>
              <a:rPr lang="en-US" altLang="zh-CN" sz="2400" dirty="0"/>
              <a:t>2</a:t>
            </a:r>
            <a:r>
              <a:rPr lang="zh-CN" altLang="en-US" sz="2400" dirty="0"/>
              <a:t>行第</a:t>
            </a:r>
            <a:r>
              <a:rPr lang="en-US" altLang="zh-CN" sz="2400" dirty="0"/>
              <a:t>3</a:t>
            </a:r>
            <a:r>
              <a:rPr lang="zh-CN" altLang="en-US" sz="2400" dirty="0"/>
              <a:t>列的元素赋为</a:t>
            </a:r>
            <a:r>
              <a:rPr lang="en-US" altLang="zh-CN" sz="2400" dirty="0" smtClean="0"/>
              <a:t>76</a:t>
            </a:r>
            <a:r>
              <a:rPr lang="zh-CN" altLang="en-US" sz="2400" dirty="0" smtClean="0"/>
              <a:t>，</a:t>
            </a:r>
            <a:r>
              <a:rPr lang="en-US" altLang="zh-CN" sz="2400" dirty="0"/>
              <a:t>A(2,3)=76</a:t>
            </a:r>
          </a:p>
          <a:p>
            <a:pPr marL="857250" lvl="1" indent="-457200">
              <a:lnSpc>
                <a:spcPct val="120000"/>
              </a:lnSpc>
              <a:buFont typeface="+mj-ea"/>
              <a:buAutoNum type="circleNumDbPlain" startAt="2"/>
            </a:pPr>
            <a:r>
              <a:rPr lang="zh-CN" altLang="en-US" sz="2400" dirty="0" smtClean="0"/>
              <a:t>序号定位：</a:t>
            </a:r>
            <a:endParaRPr lang="en-US" altLang="zh-CN" sz="2400" dirty="0" smtClean="0"/>
          </a:p>
          <a:p>
            <a:pPr marL="400050" lvl="1" indent="0">
              <a:lnSpc>
                <a:spcPct val="120000"/>
              </a:lnSpc>
              <a:buNone/>
            </a:pPr>
            <a:r>
              <a:rPr lang="zh-CN" altLang="en-US" sz="2400" dirty="0" smtClean="0"/>
              <a:t>元素的序号是相应</a:t>
            </a:r>
            <a:r>
              <a:rPr lang="zh-CN" altLang="en-US" sz="2400" dirty="0"/>
              <a:t>元素</a:t>
            </a:r>
            <a:r>
              <a:rPr lang="zh-CN" altLang="en-US" sz="2400" dirty="0" smtClean="0"/>
              <a:t>在内存中按</a:t>
            </a:r>
            <a:r>
              <a:rPr lang="zh-CN" altLang="en-US" sz="2400" dirty="0" smtClean="0">
                <a:solidFill>
                  <a:srgbClr val="FF0000"/>
                </a:solidFill>
              </a:rPr>
              <a:t>列优先</a:t>
            </a:r>
            <a:r>
              <a:rPr lang="zh-CN" altLang="en-US" sz="2400" dirty="0" smtClean="0"/>
              <a:t>的排列顺序</a:t>
            </a:r>
            <a:endParaRPr lang="en-US" altLang="zh-CN" sz="2400" dirty="0"/>
          </a:p>
          <a:p>
            <a:pPr marL="400050" lvl="1" indent="0">
              <a:lnSpc>
                <a:spcPct val="120000"/>
              </a:lnSpc>
              <a:buNone/>
            </a:pPr>
            <a:r>
              <a:rPr lang="zh-CN" altLang="en-US" sz="2400" dirty="0" smtClean="0"/>
              <a:t>  例如，</a:t>
            </a:r>
            <a:r>
              <a:rPr lang="en-US" altLang="zh-CN" sz="2400" dirty="0"/>
              <a:t>A=[10,20,30;40,50,60]</a:t>
            </a:r>
            <a:r>
              <a:rPr lang="en-US" altLang="zh-CN" sz="2400" dirty="0" smtClean="0"/>
              <a:t>;</a:t>
            </a:r>
            <a:r>
              <a:rPr lang="zh-CN" altLang="en-US" sz="2400" dirty="0" smtClean="0"/>
              <a:t> 那么</a:t>
            </a:r>
            <a:r>
              <a:rPr lang="en-US" altLang="zh-CN" sz="2400" dirty="0"/>
              <a:t>A(3</a:t>
            </a:r>
            <a:r>
              <a:rPr lang="en-US" altLang="zh-CN" sz="2400" dirty="0" smtClean="0"/>
              <a:t>)=20</a:t>
            </a:r>
            <a:endParaRPr lang="en-US" altLang="zh-CN" sz="2400" dirty="0"/>
          </a:p>
          <a:p>
            <a:pPr marL="857250" lvl="1" indent="-457200">
              <a:lnSpc>
                <a:spcPct val="120000"/>
              </a:lnSpc>
              <a:buFont typeface="+mj-ea"/>
              <a:buAutoNum type="circleNumDbPlain" startAt="3"/>
            </a:pPr>
            <a:r>
              <a:rPr lang="zh-CN" altLang="en-US" sz="2400" dirty="0" smtClean="0"/>
              <a:t>序号和下标的转换：</a:t>
            </a:r>
            <a:endParaRPr lang="en-US" altLang="zh-CN" sz="2400" dirty="0" smtClean="0"/>
          </a:p>
          <a:p>
            <a:pPr marL="400050" lvl="1" indent="0">
              <a:lnSpc>
                <a:spcPct val="120000"/>
              </a:lnSpc>
              <a:buNone/>
            </a:pPr>
            <a:r>
              <a:rPr lang="zh-CN" altLang="zh-CN" sz="2400" i="1" dirty="0"/>
              <a:t> </a:t>
            </a:r>
            <a:r>
              <a:rPr lang="zh-CN" altLang="en-US" sz="2400" i="1" dirty="0" smtClean="0"/>
              <a:t>  </a:t>
            </a:r>
            <a:r>
              <a:rPr lang="en-US" altLang="zh-CN" sz="2400" i="1" dirty="0" smtClean="0"/>
              <a:t>m</a:t>
            </a:r>
            <a:r>
              <a:rPr lang="en-US" altLang="zh-CN" sz="2400" i="1" dirty="0"/>
              <a:t> </a:t>
            </a:r>
            <a:r>
              <a:rPr lang="en-US" altLang="zh-CN" sz="2400" dirty="0"/>
              <a:t>× </a:t>
            </a:r>
            <a:r>
              <a:rPr lang="en-US" altLang="zh-CN" sz="2400" i="1" dirty="0"/>
              <a:t>n</a:t>
            </a:r>
            <a:r>
              <a:rPr lang="zh-CN" altLang="en-US" sz="2400" dirty="0"/>
              <a:t>矩阵</a:t>
            </a:r>
            <a:r>
              <a:rPr lang="en-US" altLang="zh-CN" sz="2400" b="1" i="1" dirty="0" smtClean="0"/>
              <a:t>A</a:t>
            </a:r>
            <a:r>
              <a:rPr lang="zh-CN" altLang="en-US" sz="2400" dirty="0" smtClean="0"/>
              <a:t>，下标表示的矩阵</a:t>
            </a:r>
            <a:r>
              <a:rPr lang="zh-CN" altLang="en-US" sz="2400" dirty="0"/>
              <a:t>元素</a:t>
            </a:r>
            <a:r>
              <a:rPr lang="en-US" altLang="zh-CN" sz="2400" b="1" i="1" dirty="0"/>
              <a:t>A</a:t>
            </a:r>
            <a:r>
              <a:rPr lang="en-US" altLang="zh-CN" sz="2400" dirty="0"/>
              <a:t>(</a:t>
            </a:r>
            <a:r>
              <a:rPr lang="en-US" altLang="zh-CN" sz="2400" i="1" dirty="0" err="1"/>
              <a:t>i</a:t>
            </a:r>
            <a:r>
              <a:rPr lang="en-US" altLang="zh-CN" sz="2400" dirty="0"/>
              <a:t>, </a:t>
            </a:r>
            <a:r>
              <a:rPr lang="en-US" altLang="zh-CN" sz="2400" i="1" dirty="0"/>
              <a:t>j</a:t>
            </a:r>
            <a:r>
              <a:rPr lang="en-US" altLang="zh-CN" sz="2400" dirty="0" smtClean="0"/>
              <a:t>)</a:t>
            </a:r>
            <a:r>
              <a:rPr lang="zh-CN" altLang="en-US" sz="2400" dirty="0" smtClean="0"/>
              <a:t>，其序号为</a:t>
            </a:r>
            <a:r>
              <a:rPr lang="en-US" altLang="zh-CN" sz="2400" dirty="0"/>
              <a:t>(</a:t>
            </a:r>
            <a:r>
              <a:rPr lang="en-US" altLang="zh-CN" sz="2400" i="1" dirty="0"/>
              <a:t>j</a:t>
            </a:r>
            <a:r>
              <a:rPr lang="en-US" altLang="zh-CN" sz="2400" dirty="0"/>
              <a:t>−1)*</a:t>
            </a:r>
            <a:r>
              <a:rPr lang="en-US" altLang="zh-CN" sz="2400" i="1" dirty="0"/>
              <a:t>m </a:t>
            </a:r>
            <a:r>
              <a:rPr lang="en-US" altLang="zh-CN" sz="2400" dirty="0"/>
              <a:t>+ </a:t>
            </a:r>
            <a:r>
              <a:rPr lang="en-US" altLang="zh-CN" sz="2400" i="1" dirty="0" err="1"/>
              <a:t>i</a:t>
            </a:r>
            <a:r>
              <a:rPr lang="zh-CN" altLang="en-US" sz="2400" dirty="0"/>
              <a:t>。</a:t>
            </a:r>
            <a:endParaRPr lang="en-US" altLang="zh-CN" sz="2400" dirty="0"/>
          </a:p>
          <a:p>
            <a:pPr marL="1371600" lvl="3" indent="0">
              <a:lnSpc>
                <a:spcPct val="90000"/>
              </a:lnSpc>
              <a:buNone/>
            </a:pPr>
            <a:endParaRPr lang="en-US" altLang="zh-CN" sz="600" dirty="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54</a:t>
            </a:fld>
            <a:endParaRPr lang="zh-CN" altLang="en-US"/>
          </a:p>
        </p:txBody>
      </p:sp>
    </p:spTree>
    <p:extLst>
      <p:ext uri="{BB962C8B-B14F-4D97-AF65-F5344CB8AC3E}">
        <p14:creationId xmlns:p14="http://schemas.microsoft.com/office/powerpoint/2010/main" val="193216277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1.6matlab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变量和数据操作</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914400" lvl="1" indent="-514350">
              <a:lnSpc>
                <a:spcPct val="120000"/>
              </a:lnSpc>
              <a:buFont typeface="+mj-lt"/>
              <a:buAutoNum type="arabicPeriod" startAt="5"/>
            </a:pPr>
            <a:r>
              <a:rPr lang="zh-CN" altLang="en-US" dirty="0" smtClean="0"/>
              <a:t>利用冒号表达式得到子矩阵：</a:t>
            </a:r>
            <a:endParaRPr lang="en-US" altLang="zh-CN" dirty="0" smtClean="0"/>
          </a:p>
          <a:p>
            <a:pPr marL="457200" lvl="1" indent="0">
              <a:lnSpc>
                <a:spcPct val="120000"/>
              </a:lnSpc>
              <a:buNone/>
            </a:pPr>
            <a:r>
              <a:rPr lang="en-US" altLang="zh-CN" sz="2400" dirty="0" smtClean="0">
                <a:solidFill>
                  <a:srgbClr val="996633"/>
                </a:solidFill>
              </a:rPr>
              <a:t>A</a:t>
            </a:r>
            <a:r>
              <a:rPr lang="en-US" altLang="zh-CN" sz="2400" dirty="0">
                <a:solidFill>
                  <a:srgbClr val="996633"/>
                </a:solidFill>
              </a:rPr>
              <a:t>(</a:t>
            </a:r>
            <a:r>
              <a:rPr lang="en-US" altLang="zh-CN" sz="2400" dirty="0" err="1">
                <a:solidFill>
                  <a:srgbClr val="996633"/>
                </a:solidFill>
              </a:rPr>
              <a:t>m,n</a:t>
            </a:r>
            <a:r>
              <a:rPr lang="en-US" altLang="zh-CN" sz="2400" dirty="0">
                <a:solidFill>
                  <a:srgbClr val="996633"/>
                </a:solidFill>
              </a:rPr>
              <a:t>)</a:t>
            </a:r>
            <a:r>
              <a:rPr lang="zh-CN" altLang="en-US" sz="2400" dirty="0">
                <a:solidFill>
                  <a:srgbClr val="996633"/>
                </a:solidFill>
              </a:rPr>
              <a:t>表示取</a:t>
            </a:r>
            <a:r>
              <a:rPr lang="en-US" altLang="zh-CN" sz="2400" b="1" i="1" dirty="0">
                <a:solidFill>
                  <a:srgbClr val="996633"/>
                </a:solidFill>
              </a:rPr>
              <a:t>A</a:t>
            </a:r>
            <a:r>
              <a:rPr lang="zh-CN" altLang="en-US" sz="2400" dirty="0">
                <a:solidFill>
                  <a:srgbClr val="996633"/>
                </a:solidFill>
              </a:rPr>
              <a:t>矩阵第</a:t>
            </a:r>
            <a:r>
              <a:rPr lang="en-US" altLang="zh-CN" sz="2400" i="1" dirty="0">
                <a:solidFill>
                  <a:srgbClr val="996633"/>
                </a:solidFill>
              </a:rPr>
              <a:t>m</a:t>
            </a:r>
            <a:r>
              <a:rPr lang="zh-CN" altLang="en-US" sz="2400" dirty="0">
                <a:solidFill>
                  <a:srgbClr val="996633"/>
                </a:solidFill>
              </a:rPr>
              <a:t>行、第</a:t>
            </a:r>
            <a:r>
              <a:rPr lang="en-US" altLang="zh-CN" sz="2400" i="1" dirty="0">
                <a:solidFill>
                  <a:srgbClr val="996633"/>
                </a:solidFill>
              </a:rPr>
              <a:t>n</a:t>
            </a:r>
            <a:r>
              <a:rPr lang="zh-CN" altLang="en-US" sz="2400" dirty="0">
                <a:solidFill>
                  <a:srgbClr val="996633"/>
                </a:solidFill>
              </a:rPr>
              <a:t>列的元素</a:t>
            </a:r>
            <a:r>
              <a:rPr lang="zh-CN" altLang="en-US" sz="2400" dirty="0" smtClean="0">
                <a:solidFill>
                  <a:srgbClr val="996633"/>
                </a:solidFill>
              </a:rPr>
              <a:t>，</a:t>
            </a:r>
            <a:endParaRPr lang="en-US" altLang="zh-CN" sz="2400" dirty="0" smtClean="0">
              <a:solidFill>
                <a:srgbClr val="996633"/>
              </a:solidFill>
            </a:endParaRPr>
          </a:p>
          <a:p>
            <a:pPr marL="457200" lvl="1" indent="0">
              <a:lnSpc>
                <a:spcPct val="120000"/>
              </a:lnSpc>
              <a:buNone/>
            </a:pPr>
            <a:r>
              <a:rPr lang="en-US" altLang="zh-CN" sz="2400" dirty="0" smtClean="0">
                <a:solidFill>
                  <a:srgbClr val="996633"/>
                </a:solidFill>
              </a:rPr>
              <a:t>A</a:t>
            </a:r>
            <a:r>
              <a:rPr lang="en-US" altLang="zh-CN" sz="2400" dirty="0">
                <a:solidFill>
                  <a:srgbClr val="996633"/>
                </a:solidFill>
              </a:rPr>
              <a:t>(m,:)</a:t>
            </a:r>
            <a:r>
              <a:rPr lang="zh-CN" altLang="en-US" sz="2400" dirty="0">
                <a:solidFill>
                  <a:srgbClr val="996633"/>
                </a:solidFill>
              </a:rPr>
              <a:t>表示取</a:t>
            </a:r>
            <a:r>
              <a:rPr lang="en-US" altLang="zh-CN" sz="2400" b="1" i="1" dirty="0">
                <a:solidFill>
                  <a:srgbClr val="996633"/>
                </a:solidFill>
              </a:rPr>
              <a:t>A</a:t>
            </a:r>
            <a:r>
              <a:rPr lang="zh-CN" altLang="en-US" sz="2400" dirty="0">
                <a:solidFill>
                  <a:srgbClr val="996633"/>
                </a:solidFill>
              </a:rPr>
              <a:t>矩阵第</a:t>
            </a:r>
            <a:r>
              <a:rPr lang="en-US" altLang="zh-CN" sz="2400" i="1" dirty="0">
                <a:solidFill>
                  <a:srgbClr val="996633"/>
                </a:solidFill>
              </a:rPr>
              <a:t>m</a:t>
            </a:r>
            <a:r>
              <a:rPr lang="zh-CN" altLang="en-US" sz="2400" dirty="0">
                <a:solidFill>
                  <a:srgbClr val="996633"/>
                </a:solidFill>
              </a:rPr>
              <a:t>行的全部元素</a:t>
            </a:r>
            <a:r>
              <a:rPr lang="zh-CN" altLang="en-US" sz="2400" dirty="0" smtClean="0">
                <a:solidFill>
                  <a:srgbClr val="996633"/>
                </a:solidFill>
              </a:rPr>
              <a:t>，</a:t>
            </a:r>
            <a:endParaRPr lang="en-US" altLang="zh-CN" sz="2400" dirty="0" smtClean="0">
              <a:solidFill>
                <a:srgbClr val="996633"/>
              </a:solidFill>
            </a:endParaRPr>
          </a:p>
          <a:p>
            <a:pPr marL="457200" lvl="1" indent="0">
              <a:lnSpc>
                <a:spcPct val="120000"/>
              </a:lnSpc>
              <a:buNone/>
            </a:pPr>
            <a:r>
              <a:rPr lang="en-US" altLang="zh-CN" sz="2400" dirty="0" smtClean="0">
                <a:solidFill>
                  <a:srgbClr val="996633"/>
                </a:solidFill>
              </a:rPr>
              <a:t>A</a:t>
            </a:r>
            <a:r>
              <a:rPr lang="en-US" altLang="zh-CN" sz="2400" dirty="0">
                <a:solidFill>
                  <a:srgbClr val="996633"/>
                </a:solidFill>
              </a:rPr>
              <a:t>(:,n)</a:t>
            </a:r>
            <a:r>
              <a:rPr lang="zh-CN" altLang="en-US" sz="2400" dirty="0">
                <a:solidFill>
                  <a:srgbClr val="996633"/>
                </a:solidFill>
              </a:rPr>
              <a:t>表示取</a:t>
            </a:r>
            <a:r>
              <a:rPr lang="en-US" altLang="zh-CN" sz="2400" b="1" i="1" dirty="0">
                <a:solidFill>
                  <a:srgbClr val="996633"/>
                </a:solidFill>
              </a:rPr>
              <a:t>A</a:t>
            </a:r>
            <a:r>
              <a:rPr lang="zh-CN" altLang="en-US" sz="2400" dirty="0">
                <a:solidFill>
                  <a:srgbClr val="996633"/>
                </a:solidFill>
              </a:rPr>
              <a:t>矩阵的第</a:t>
            </a:r>
            <a:r>
              <a:rPr lang="en-US" altLang="zh-CN" sz="2400" i="1" dirty="0">
                <a:solidFill>
                  <a:srgbClr val="996633"/>
                </a:solidFill>
              </a:rPr>
              <a:t>n</a:t>
            </a:r>
            <a:r>
              <a:rPr lang="zh-CN" altLang="en-US" sz="2400" dirty="0">
                <a:solidFill>
                  <a:srgbClr val="996633"/>
                </a:solidFill>
              </a:rPr>
              <a:t>列全部元素。</a:t>
            </a:r>
            <a:r>
              <a:rPr lang="en-US" altLang="zh-CN" sz="2400" dirty="0">
                <a:solidFill>
                  <a:srgbClr val="996633"/>
                </a:solidFill>
              </a:rPr>
              <a:t> </a:t>
            </a:r>
          </a:p>
          <a:p>
            <a:pPr marL="457200" lvl="1" indent="0">
              <a:lnSpc>
                <a:spcPct val="120000"/>
              </a:lnSpc>
              <a:buNone/>
            </a:pPr>
            <a:r>
              <a:rPr lang="en-US" altLang="zh-CN" sz="2400" dirty="0" smtClean="0">
                <a:solidFill>
                  <a:srgbClr val="000090"/>
                </a:solidFill>
              </a:rPr>
              <a:t>A</a:t>
            </a:r>
            <a:r>
              <a:rPr lang="en-US" altLang="zh-CN" sz="2400" dirty="0">
                <a:solidFill>
                  <a:srgbClr val="000090"/>
                </a:solidFill>
              </a:rPr>
              <a:t>(m1:m2,:)</a:t>
            </a:r>
            <a:r>
              <a:rPr lang="zh-CN" altLang="en-US" sz="2400" dirty="0">
                <a:solidFill>
                  <a:srgbClr val="000090"/>
                </a:solidFill>
              </a:rPr>
              <a:t>表示取</a:t>
            </a:r>
            <a:r>
              <a:rPr lang="en-US" altLang="zh-CN" sz="2400" b="1" i="1" dirty="0">
                <a:solidFill>
                  <a:srgbClr val="000090"/>
                </a:solidFill>
              </a:rPr>
              <a:t>A</a:t>
            </a:r>
            <a:r>
              <a:rPr lang="zh-CN" altLang="en-US" sz="2400" dirty="0">
                <a:solidFill>
                  <a:srgbClr val="000090"/>
                </a:solidFill>
              </a:rPr>
              <a:t>矩阵第</a:t>
            </a:r>
            <a:r>
              <a:rPr lang="en-US" altLang="zh-CN" sz="2400" i="1" dirty="0">
                <a:solidFill>
                  <a:srgbClr val="000090"/>
                </a:solidFill>
              </a:rPr>
              <a:t>m</a:t>
            </a:r>
            <a:r>
              <a:rPr lang="en-US" altLang="zh-CN" sz="2400" dirty="0">
                <a:solidFill>
                  <a:srgbClr val="000090"/>
                </a:solidFill>
              </a:rPr>
              <a:t>1</a:t>
            </a:r>
            <a:r>
              <a:rPr lang="zh-CN" altLang="en-US" sz="2400" dirty="0">
                <a:solidFill>
                  <a:srgbClr val="000090"/>
                </a:solidFill>
              </a:rPr>
              <a:t>～</a:t>
            </a:r>
            <a:r>
              <a:rPr lang="en-US" altLang="zh-CN" sz="2400" i="1" dirty="0">
                <a:solidFill>
                  <a:srgbClr val="000090"/>
                </a:solidFill>
              </a:rPr>
              <a:t>m</a:t>
            </a:r>
            <a:r>
              <a:rPr lang="en-US" altLang="zh-CN" sz="2400" dirty="0">
                <a:solidFill>
                  <a:srgbClr val="000090"/>
                </a:solidFill>
              </a:rPr>
              <a:t>2</a:t>
            </a:r>
            <a:r>
              <a:rPr lang="zh-CN" altLang="en-US" sz="2400" dirty="0">
                <a:solidFill>
                  <a:srgbClr val="000090"/>
                </a:solidFill>
              </a:rPr>
              <a:t>行的全部元素</a:t>
            </a:r>
            <a:r>
              <a:rPr lang="zh-CN" altLang="en-US" sz="2400" dirty="0" smtClean="0">
                <a:solidFill>
                  <a:srgbClr val="000090"/>
                </a:solidFill>
              </a:rPr>
              <a:t>，</a:t>
            </a:r>
            <a:endParaRPr lang="en-US" altLang="zh-CN" sz="2400" dirty="0" smtClean="0">
              <a:solidFill>
                <a:srgbClr val="000090"/>
              </a:solidFill>
            </a:endParaRPr>
          </a:p>
          <a:p>
            <a:pPr marL="457200" lvl="1" indent="0">
              <a:lnSpc>
                <a:spcPct val="120000"/>
              </a:lnSpc>
              <a:buNone/>
            </a:pPr>
            <a:r>
              <a:rPr lang="en-US" altLang="zh-CN" sz="2400" dirty="0" smtClean="0">
                <a:solidFill>
                  <a:srgbClr val="000090"/>
                </a:solidFill>
              </a:rPr>
              <a:t>A</a:t>
            </a:r>
            <a:r>
              <a:rPr lang="en-US" altLang="zh-CN" sz="2400" dirty="0">
                <a:solidFill>
                  <a:srgbClr val="000090"/>
                </a:solidFill>
              </a:rPr>
              <a:t>(:,n1:n2)</a:t>
            </a:r>
            <a:r>
              <a:rPr lang="zh-CN" altLang="en-US" sz="2400" dirty="0">
                <a:solidFill>
                  <a:srgbClr val="000090"/>
                </a:solidFill>
              </a:rPr>
              <a:t>表示取</a:t>
            </a:r>
            <a:r>
              <a:rPr lang="en-US" altLang="zh-CN" sz="2400" b="1" i="1" dirty="0">
                <a:solidFill>
                  <a:srgbClr val="000090"/>
                </a:solidFill>
              </a:rPr>
              <a:t>A</a:t>
            </a:r>
            <a:r>
              <a:rPr lang="zh-CN" altLang="en-US" sz="2400" dirty="0">
                <a:solidFill>
                  <a:srgbClr val="000090"/>
                </a:solidFill>
              </a:rPr>
              <a:t>矩阵第</a:t>
            </a:r>
            <a:r>
              <a:rPr lang="en-US" altLang="zh-CN" sz="2400" i="1" dirty="0">
                <a:solidFill>
                  <a:srgbClr val="000090"/>
                </a:solidFill>
              </a:rPr>
              <a:t>n</a:t>
            </a:r>
            <a:r>
              <a:rPr lang="en-US" altLang="zh-CN" sz="2400" dirty="0">
                <a:solidFill>
                  <a:srgbClr val="000090"/>
                </a:solidFill>
              </a:rPr>
              <a:t>1</a:t>
            </a:r>
            <a:r>
              <a:rPr lang="zh-CN" altLang="en-US" sz="2400" dirty="0">
                <a:solidFill>
                  <a:srgbClr val="000090"/>
                </a:solidFill>
              </a:rPr>
              <a:t>～</a:t>
            </a:r>
            <a:r>
              <a:rPr lang="en-US" altLang="zh-CN" sz="2400" i="1" dirty="0">
                <a:solidFill>
                  <a:srgbClr val="000090"/>
                </a:solidFill>
              </a:rPr>
              <a:t>n</a:t>
            </a:r>
            <a:r>
              <a:rPr lang="en-US" altLang="zh-CN" sz="2400" dirty="0">
                <a:solidFill>
                  <a:srgbClr val="000090"/>
                </a:solidFill>
              </a:rPr>
              <a:t>2</a:t>
            </a:r>
            <a:r>
              <a:rPr lang="zh-CN" altLang="en-US" sz="2400" dirty="0">
                <a:solidFill>
                  <a:srgbClr val="000090"/>
                </a:solidFill>
              </a:rPr>
              <a:t>列的全部元素</a:t>
            </a:r>
            <a:r>
              <a:rPr lang="zh-CN" altLang="en-US" sz="2400" dirty="0" smtClean="0">
                <a:solidFill>
                  <a:srgbClr val="000090"/>
                </a:solidFill>
              </a:rPr>
              <a:t>，</a:t>
            </a:r>
            <a:endParaRPr lang="en-US" altLang="zh-CN" sz="2400" dirty="0" smtClean="0">
              <a:solidFill>
                <a:srgbClr val="000090"/>
              </a:solidFill>
            </a:endParaRPr>
          </a:p>
          <a:p>
            <a:pPr marL="457200" lvl="1" indent="0">
              <a:lnSpc>
                <a:spcPct val="120000"/>
              </a:lnSpc>
              <a:buNone/>
            </a:pPr>
            <a:r>
              <a:rPr lang="en-US" altLang="zh-CN" sz="2400" dirty="0" smtClean="0">
                <a:solidFill>
                  <a:srgbClr val="000090"/>
                </a:solidFill>
              </a:rPr>
              <a:t>A</a:t>
            </a:r>
            <a:r>
              <a:rPr lang="en-US" altLang="zh-CN" sz="2400" dirty="0">
                <a:solidFill>
                  <a:srgbClr val="000090"/>
                </a:solidFill>
              </a:rPr>
              <a:t>(m1:m2,n1:n2)</a:t>
            </a:r>
            <a:r>
              <a:rPr lang="zh-CN" altLang="en-US" sz="2400" dirty="0">
                <a:solidFill>
                  <a:srgbClr val="000090"/>
                </a:solidFill>
              </a:rPr>
              <a:t>表示取</a:t>
            </a:r>
            <a:r>
              <a:rPr lang="en-US" altLang="zh-CN" sz="2400" b="1" i="1" dirty="0">
                <a:solidFill>
                  <a:srgbClr val="000090"/>
                </a:solidFill>
              </a:rPr>
              <a:t>A</a:t>
            </a:r>
            <a:r>
              <a:rPr lang="zh-CN" altLang="en-US" sz="2400" dirty="0">
                <a:solidFill>
                  <a:srgbClr val="000090"/>
                </a:solidFill>
              </a:rPr>
              <a:t>矩阵第</a:t>
            </a:r>
            <a:r>
              <a:rPr lang="en-US" altLang="zh-CN" sz="2400" i="1" dirty="0">
                <a:solidFill>
                  <a:srgbClr val="000090"/>
                </a:solidFill>
              </a:rPr>
              <a:t>m</a:t>
            </a:r>
            <a:r>
              <a:rPr lang="en-US" altLang="zh-CN" sz="2400" dirty="0">
                <a:solidFill>
                  <a:srgbClr val="000090"/>
                </a:solidFill>
              </a:rPr>
              <a:t>1</a:t>
            </a:r>
            <a:r>
              <a:rPr lang="zh-CN" altLang="en-US" sz="2400" dirty="0">
                <a:solidFill>
                  <a:srgbClr val="000090"/>
                </a:solidFill>
              </a:rPr>
              <a:t>～</a:t>
            </a:r>
            <a:r>
              <a:rPr lang="en-US" altLang="zh-CN" sz="2400" i="1" dirty="0">
                <a:solidFill>
                  <a:srgbClr val="000090"/>
                </a:solidFill>
              </a:rPr>
              <a:t>m</a:t>
            </a:r>
            <a:r>
              <a:rPr lang="en-US" altLang="zh-CN" sz="2400" dirty="0">
                <a:solidFill>
                  <a:srgbClr val="000090"/>
                </a:solidFill>
              </a:rPr>
              <a:t>2</a:t>
            </a:r>
            <a:r>
              <a:rPr lang="zh-CN" altLang="en-US" sz="2400" dirty="0">
                <a:solidFill>
                  <a:srgbClr val="000090"/>
                </a:solidFill>
              </a:rPr>
              <a:t>行内，并在第</a:t>
            </a:r>
            <a:r>
              <a:rPr lang="en-US" altLang="zh-CN" sz="2400" i="1" dirty="0">
                <a:solidFill>
                  <a:srgbClr val="000090"/>
                </a:solidFill>
              </a:rPr>
              <a:t>n</a:t>
            </a:r>
            <a:r>
              <a:rPr lang="en-US" altLang="zh-CN" sz="2400" dirty="0">
                <a:solidFill>
                  <a:srgbClr val="000090"/>
                </a:solidFill>
              </a:rPr>
              <a:t>1</a:t>
            </a:r>
            <a:r>
              <a:rPr lang="zh-CN" altLang="en-US" sz="2400" dirty="0">
                <a:solidFill>
                  <a:srgbClr val="000090"/>
                </a:solidFill>
              </a:rPr>
              <a:t>～</a:t>
            </a:r>
            <a:r>
              <a:rPr lang="en-US" altLang="zh-CN" sz="2400" i="1" dirty="0">
                <a:solidFill>
                  <a:srgbClr val="000090"/>
                </a:solidFill>
              </a:rPr>
              <a:t>n</a:t>
            </a:r>
            <a:r>
              <a:rPr lang="en-US" altLang="zh-CN" sz="2400" dirty="0">
                <a:solidFill>
                  <a:srgbClr val="000090"/>
                </a:solidFill>
              </a:rPr>
              <a:t>2</a:t>
            </a:r>
            <a:r>
              <a:rPr lang="zh-CN" altLang="en-US" sz="2400" dirty="0">
                <a:solidFill>
                  <a:srgbClr val="000090"/>
                </a:solidFill>
              </a:rPr>
              <a:t>列中的所有元素。</a:t>
            </a:r>
            <a:endParaRPr lang="en-US" altLang="zh-CN" sz="2400" dirty="0">
              <a:solidFill>
                <a:srgbClr val="000090"/>
              </a:solidFill>
            </a:endParaRPr>
          </a:p>
          <a:p>
            <a:pPr marL="457200" lvl="1" indent="0">
              <a:lnSpc>
                <a:spcPct val="120000"/>
              </a:lnSpc>
              <a:buNone/>
            </a:pPr>
            <a:r>
              <a:rPr lang="en-US" altLang="zh-CN" sz="2400" dirty="0" smtClean="0"/>
              <a:t> </a:t>
            </a:r>
            <a:r>
              <a:rPr lang="en-US" altLang="zh-CN" sz="2400" dirty="0">
                <a:solidFill>
                  <a:srgbClr val="FF0000"/>
                </a:solidFill>
              </a:rPr>
              <a:t>A(:)</a:t>
            </a:r>
            <a:r>
              <a:rPr lang="zh-CN" altLang="en-US" sz="2400" dirty="0">
                <a:solidFill>
                  <a:srgbClr val="FF0000"/>
                </a:solidFill>
              </a:rPr>
              <a:t>将矩阵</a:t>
            </a:r>
            <a:r>
              <a:rPr lang="en-US" altLang="zh-CN" sz="2400" b="1" i="1" dirty="0">
                <a:solidFill>
                  <a:srgbClr val="FF0000"/>
                </a:solidFill>
              </a:rPr>
              <a:t>A</a:t>
            </a:r>
            <a:r>
              <a:rPr lang="zh-CN" altLang="en-US" sz="2400" dirty="0">
                <a:solidFill>
                  <a:srgbClr val="FF0000"/>
                </a:solidFill>
              </a:rPr>
              <a:t>每一列元素堆叠起来，成为一个列向量</a:t>
            </a:r>
          </a:p>
          <a:p>
            <a:pPr marL="1371600" lvl="3" indent="0">
              <a:lnSpc>
                <a:spcPct val="90000"/>
              </a:lnSpc>
              <a:buNone/>
            </a:pPr>
            <a:endParaRPr lang="en-US" altLang="zh-CN" sz="600" dirty="0">
              <a:solidFill>
                <a:srgbClr val="FF0000"/>
              </a:solidFill>
            </a:endParaRPr>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55</a:t>
            </a:fld>
            <a:endParaRPr lang="zh-CN" altLang="en-US"/>
          </a:p>
        </p:txBody>
      </p:sp>
    </p:spTree>
    <p:extLst>
      <p:ext uri="{BB962C8B-B14F-4D97-AF65-F5344CB8AC3E}">
        <p14:creationId xmlns:p14="http://schemas.microsoft.com/office/powerpoint/2010/main" val="248787819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1.7matlab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基本运算</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256584"/>
          </a:xfrm>
        </p:spPr>
        <p:txBody>
          <a:bodyPr/>
          <a:lstStyle/>
          <a:p>
            <a:pPr marL="57150" indent="0">
              <a:lnSpc>
                <a:spcPct val="120000"/>
              </a:lnSpc>
              <a:buNone/>
            </a:pPr>
            <a:r>
              <a:rPr lang="zh-CN" altLang="zh-CN" sz="2800" dirty="0" smtClean="0"/>
              <a:t>1</a:t>
            </a:r>
            <a:r>
              <a:rPr lang="en-US" altLang="zh-CN" sz="2800" dirty="0" smtClean="0"/>
              <a:t>.</a:t>
            </a:r>
            <a:r>
              <a:rPr lang="zh-CN" altLang="en-US" sz="2800" dirty="0" smtClean="0"/>
              <a:t>基本算数运算</a:t>
            </a:r>
            <a:endParaRPr lang="en-US" altLang="zh-CN" sz="2800" dirty="0" smtClean="0"/>
          </a:p>
          <a:p>
            <a:pPr marL="57150" indent="0">
              <a:lnSpc>
                <a:spcPct val="120000"/>
              </a:lnSpc>
              <a:buNone/>
            </a:pPr>
            <a:r>
              <a:rPr lang="en-US" altLang="zh-CN" sz="2400" dirty="0" smtClean="0"/>
              <a:t>MATLAB</a:t>
            </a:r>
            <a:r>
              <a:rPr lang="zh-CN" altLang="en-US" sz="2400" dirty="0"/>
              <a:t>的基本算术运算有：</a:t>
            </a:r>
            <a:r>
              <a:rPr lang="en-US" altLang="zh-CN" sz="2400" dirty="0"/>
              <a:t>+</a:t>
            </a:r>
            <a:r>
              <a:rPr lang="zh-CN" altLang="en-US" sz="2400" dirty="0"/>
              <a:t>（加）、</a:t>
            </a:r>
            <a:r>
              <a:rPr lang="en-US" altLang="zh-CN" sz="2400" dirty="0"/>
              <a:t>−</a:t>
            </a:r>
            <a:r>
              <a:rPr lang="zh-CN" altLang="en-US" sz="2400" dirty="0"/>
              <a:t>（减）、</a:t>
            </a:r>
            <a:r>
              <a:rPr lang="en-US" altLang="zh-CN" sz="2400" dirty="0"/>
              <a:t>*</a:t>
            </a:r>
            <a:r>
              <a:rPr lang="zh-CN" altLang="en-US" sz="2400" dirty="0"/>
              <a:t>（乘）、</a:t>
            </a:r>
            <a:r>
              <a:rPr lang="en-US" altLang="zh-CN" sz="2400" dirty="0"/>
              <a:t>/</a:t>
            </a:r>
            <a:r>
              <a:rPr lang="zh-CN" altLang="en-US" sz="2400" dirty="0"/>
              <a:t>（右除）、</a:t>
            </a:r>
            <a:r>
              <a:rPr lang="en-US" altLang="zh-CN" sz="2400" dirty="0"/>
              <a:t>\</a:t>
            </a:r>
            <a:r>
              <a:rPr lang="zh-CN" altLang="en-US" sz="2400" dirty="0"/>
              <a:t>（左除）、</a:t>
            </a:r>
            <a:r>
              <a:rPr lang="en-US" altLang="zh-CN" sz="2400" dirty="0"/>
              <a:t>^</a:t>
            </a:r>
            <a:r>
              <a:rPr lang="zh-CN" altLang="en-US" sz="2400" dirty="0"/>
              <a:t>（乘方）</a:t>
            </a:r>
            <a:r>
              <a:rPr lang="zh-CN" altLang="en-US" sz="2400" dirty="0" smtClean="0"/>
              <a:t>。</a:t>
            </a:r>
            <a:endParaRPr lang="en-US" altLang="zh-CN" sz="2800" dirty="0"/>
          </a:p>
          <a:p>
            <a:pPr marL="57150" indent="0">
              <a:lnSpc>
                <a:spcPct val="120000"/>
              </a:lnSpc>
              <a:buNone/>
            </a:pPr>
            <a:r>
              <a:rPr lang="zh-CN" altLang="en-US" sz="2400" dirty="0" smtClean="0"/>
              <a:t>针对矩阵运算需要两者维数相容，否则报错。</a:t>
            </a:r>
            <a:endParaRPr lang="en-US" altLang="zh-CN" sz="2400" dirty="0" smtClean="0"/>
          </a:p>
          <a:p>
            <a:pPr marL="57150" indent="0">
              <a:lnSpc>
                <a:spcPct val="120000"/>
              </a:lnSpc>
              <a:buNone/>
            </a:pPr>
            <a:r>
              <a:rPr lang="zh-CN" altLang="en-US" sz="2400" dirty="0"/>
              <a:t>加减运算，</a:t>
            </a:r>
            <a:r>
              <a:rPr lang="zh-CN" altLang="en-US" sz="2400" dirty="0" smtClean="0"/>
              <a:t>要求矩阵维数</a:t>
            </a:r>
            <a:r>
              <a:rPr lang="zh-CN" altLang="en-US" sz="2400" dirty="0"/>
              <a:t>相同</a:t>
            </a:r>
            <a:r>
              <a:rPr lang="zh-CN" altLang="en-US" sz="2400" dirty="0" smtClean="0"/>
              <a:t>，</a:t>
            </a:r>
            <a:endParaRPr lang="en-US" altLang="zh-CN" sz="2400" dirty="0" smtClean="0"/>
          </a:p>
          <a:p>
            <a:pPr marL="57150" indent="0">
              <a:lnSpc>
                <a:spcPct val="120000"/>
              </a:lnSpc>
              <a:buNone/>
            </a:pPr>
            <a:r>
              <a:rPr lang="zh-CN" altLang="en-US" sz="2400" dirty="0" smtClean="0"/>
              <a:t>乘法运算</a:t>
            </a:r>
            <a:r>
              <a:rPr lang="zh-CN" altLang="en-US" sz="2400" dirty="0"/>
              <a:t>，</a:t>
            </a:r>
            <a:r>
              <a:rPr lang="zh-CN" altLang="en-US" sz="2400" dirty="0" smtClean="0"/>
              <a:t>要求前者列数与后者行数相等。</a:t>
            </a:r>
            <a:endParaRPr lang="en-US" altLang="zh-CN" sz="2400" dirty="0" smtClean="0"/>
          </a:p>
          <a:p>
            <a:pPr marL="57150" indent="0">
              <a:lnSpc>
                <a:spcPct val="120000"/>
              </a:lnSpc>
              <a:buNone/>
            </a:pPr>
            <a:r>
              <a:rPr lang="zh-CN" altLang="en-US" sz="2400" dirty="0" smtClean="0"/>
              <a:t>除法运算，</a:t>
            </a:r>
            <a:r>
              <a:rPr lang="en-US" altLang="zh-CN" sz="2400" dirty="0"/>
              <a:t>\</a:t>
            </a:r>
            <a:r>
              <a:rPr lang="zh-CN" altLang="en-US" sz="2400" dirty="0"/>
              <a:t>和</a:t>
            </a:r>
            <a:r>
              <a:rPr lang="en-US" altLang="zh-CN" sz="2400" dirty="0"/>
              <a:t>/</a:t>
            </a:r>
            <a:r>
              <a:rPr lang="zh-CN" altLang="en-US" sz="2400" dirty="0"/>
              <a:t>，分别表示左除和右除</a:t>
            </a:r>
            <a:r>
              <a:rPr lang="zh-CN" altLang="en-US" sz="2400" dirty="0" smtClean="0"/>
              <a:t>。</a:t>
            </a:r>
            <a:endParaRPr lang="en-US" altLang="zh-CN" sz="2400" dirty="0" smtClean="0"/>
          </a:p>
          <a:p>
            <a:pPr marL="457200" lvl="1" indent="0">
              <a:lnSpc>
                <a:spcPct val="120000"/>
              </a:lnSpc>
              <a:buNone/>
            </a:pPr>
            <a:r>
              <a:rPr lang="en-US" altLang="zh-CN" sz="2000" b="1" i="1" dirty="0"/>
              <a:t>A</a:t>
            </a:r>
            <a:r>
              <a:rPr lang="en-US" altLang="zh-CN" sz="2000" dirty="0"/>
              <a:t>\</a:t>
            </a:r>
            <a:r>
              <a:rPr lang="en-US" altLang="zh-CN" sz="2000" b="1" i="1" dirty="0"/>
              <a:t>B</a:t>
            </a:r>
            <a:r>
              <a:rPr lang="zh-CN" altLang="en-US" sz="2000" dirty="0"/>
              <a:t>等效于</a:t>
            </a:r>
            <a:r>
              <a:rPr lang="en-US" altLang="zh-CN" sz="2000" b="1" i="1" dirty="0"/>
              <a:t>A</a:t>
            </a:r>
            <a:r>
              <a:rPr lang="zh-CN" altLang="en-US" sz="2000" dirty="0"/>
              <a:t>的逆左乘</a:t>
            </a:r>
            <a:r>
              <a:rPr lang="en-US" altLang="zh-CN" sz="2000" b="1" i="1" dirty="0"/>
              <a:t>B</a:t>
            </a:r>
            <a:r>
              <a:rPr lang="zh-CN" altLang="en-US" sz="2000" dirty="0"/>
              <a:t>矩阵，也就是</a:t>
            </a:r>
            <a:r>
              <a:rPr lang="en-US" altLang="zh-CN" sz="2000" dirty="0" err="1"/>
              <a:t>inv</a:t>
            </a:r>
            <a:r>
              <a:rPr lang="en-US" altLang="zh-CN" sz="2000" dirty="0"/>
              <a:t>(A)*B</a:t>
            </a:r>
            <a:r>
              <a:rPr lang="zh-CN" altLang="en-US" sz="2000" dirty="0" smtClean="0"/>
              <a:t>，</a:t>
            </a:r>
            <a:endParaRPr lang="en-US" altLang="zh-CN" sz="2000" dirty="0" smtClean="0"/>
          </a:p>
          <a:p>
            <a:pPr marL="457200" lvl="1" indent="0">
              <a:lnSpc>
                <a:spcPct val="120000"/>
              </a:lnSpc>
              <a:buNone/>
            </a:pPr>
            <a:r>
              <a:rPr lang="en-US" altLang="zh-CN" sz="2000" b="1" i="1" dirty="0" smtClean="0"/>
              <a:t>B</a:t>
            </a:r>
            <a:r>
              <a:rPr lang="en-US" altLang="zh-CN" sz="2000" dirty="0"/>
              <a:t>/</a:t>
            </a:r>
            <a:r>
              <a:rPr lang="en-US" altLang="zh-CN" sz="2000" b="1" i="1" dirty="0"/>
              <a:t>A</a:t>
            </a:r>
            <a:r>
              <a:rPr lang="zh-CN" altLang="en-US" sz="2000" dirty="0"/>
              <a:t>等效于</a:t>
            </a:r>
            <a:r>
              <a:rPr lang="en-US" altLang="zh-CN" sz="2000" b="1" i="1" dirty="0"/>
              <a:t>A</a:t>
            </a:r>
            <a:r>
              <a:rPr lang="zh-CN" altLang="en-US" sz="2000" dirty="0"/>
              <a:t>矩阵的逆右乘</a:t>
            </a:r>
            <a:r>
              <a:rPr lang="en-US" altLang="zh-CN" sz="2000" b="1" i="1" dirty="0"/>
              <a:t>B</a:t>
            </a:r>
            <a:r>
              <a:rPr lang="zh-CN" altLang="en-US" sz="2000" dirty="0"/>
              <a:t>矩阵，也就是</a:t>
            </a:r>
            <a:r>
              <a:rPr lang="en-US" altLang="zh-CN" sz="2000" dirty="0"/>
              <a:t>B*</a:t>
            </a:r>
            <a:r>
              <a:rPr lang="en-US" altLang="zh-CN" sz="2000" dirty="0" err="1"/>
              <a:t>inv</a:t>
            </a:r>
            <a:r>
              <a:rPr lang="en-US" altLang="zh-CN" sz="2000" dirty="0"/>
              <a:t>(A)</a:t>
            </a:r>
            <a:r>
              <a:rPr lang="zh-CN" altLang="en-US" sz="2000" dirty="0" smtClean="0"/>
              <a:t>。</a:t>
            </a:r>
            <a:endParaRPr lang="en-US" altLang="zh-CN" sz="2000" dirty="0"/>
          </a:p>
          <a:p>
            <a:pPr marL="57150" indent="0">
              <a:lnSpc>
                <a:spcPct val="120000"/>
              </a:lnSpc>
              <a:buNone/>
            </a:pPr>
            <a:r>
              <a:rPr lang="zh-CN" altLang="en-US" sz="2400" dirty="0" smtClean="0"/>
              <a:t>乘方运算，</a:t>
            </a:r>
            <a:r>
              <a:rPr lang="en-US" altLang="zh-CN" sz="2400" i="1" dirty="0" err="1"/>
              <a:t>A</a:t>
            </a:r>
            <a:r>
              <a:rPr lang="en-US" altLang="zh-CN" sz="2400" dirty="0" err="1"/>
              <a:t>^x</a:t>
            </a:r>
            <a:r>
              <a:rPr lang="zh-CN" altLang="en-US" sz="2400" dirty="0"/>
              <a:t>，要求</a:t>
            </a:r>
            <a:r>
              <a:rPr lang="en-US" altLang="zh-CN" sz="2400" b="1" i="1" dirty="0"/>
              <a:t>A</a:t>
            </a:r>
            <a:r>
              <a:rPr lang="zh-CN" altLang="en-US" sz="2400" dirty="0"/>
              <a:t>为方阵，</a:t>
            </a:r>
            <a:r>
              <a:rPr lang="en-US" altLang="zh-CN" sz="2400" i="1" dirty="0"/>
              <a:t>x</a:t>
            </a:r>
            <a:r>
              <a:rPr lang="zh-CN" altLang="en-US" sz="2400" dirty="0" smtClean="0"/>
              <a:t>为标量。</a:t>
            </a:r>
            <a:endParaRPr lang="en-US" altLang="zh-CN" sz="24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56</a:t>
            </a:fld>
            <a:endParaRPr lang="zh-CN" altLang="en-US"/>
          </a:p>
        </p:txBody>
      </p:sp>
    </p:spTree>
    <p:extLst>
      <p:ext uri="{BB962C8B-B14F-4D97-AF65-F5344CB8AC3E}">
        <p14:creationId xmlns:p14="http://schemas.microsoft.com/office/powerpoint/2010/main" val="174541383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1.7matlab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基本运算</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112568"/>
          </a:xfrm>
        </p:spPr>
        <p:txBody>
          <a:bodyPr/>
          <a:lstStyle/>
          <a:p>
            <a:pPr marL="57150" indent="0">
              <a:lnSpc>
                <a:spcPct val="120000"/>
              </a:lnSpc>
              <a:buNone/>
            </a:pPr>
            <a:r>
              <a:rPr lang="en-US" altLang="zh-CN" sz="2800" dirty="0" smtClean="0"/>
              <a:t>2.</a:t>
            </a:r>
            <a:r>
              <a:rPr lang="zh-CN" altLang="en-US" sz="2800" dirty="0" smtClean="0"/>
              <a:t>点运算</a:t>
            </a:r>
            <a:endParaRPr lang="en-US" altLang="zh-CN" sz="2800" dirty="0" smtClean="0"/>
          </a:p>
          <a:p>
            <a:pPr marL="57150" indent="0">
              <a:lnSpc>
                <a:spcPct val="120000"/>
              </a:lnSpc>
              <a:buNone/>
            </a:pPr>
            <a:r>
              <a:rPr lang="zh-CN" altLang="en-US" sz="2400" dirty="0" smtClean="0"/>
              <a:t>两个矩阵点运算是指它们</a:t>
            </a:r>
            <a:r>
              <a:rPr lang="zh-CN" altLang="en-US" sz="2400" dirty="0"/>
              <a:t>的对应元素进行相关运算，要求两矩阵的维参数相同。点运算符有</a:t>
            </a:r>
            <a:r>
              <a:rPr lang="en-US" altLang="zh-CN" sz="2400" dirty="0"/>
              <a:t>.*</a:t>
            </a:r>
            <a:r>
              <a:rPr lang="zh-CN" altLang="en-US" sz="2400" dirty="0"/>
              <a:t>、</a:t>
            </a:r>
            <a:r>
              <a:rPr lang="en-US" altLang="zh-CN" sz="2400" dirty="0"/>
              <a:t>./</a:t>
            </a:r>
            <a:r>
              <a:rPr lang="zh-CN" altLang="en-US" sz="2400" dirty="0"/>
              <a:t>、</a:t>
            </a:r>
            <a:r>
              <a:rPr lang="en-US" altLang="zh-CN" sz="2400" dirty="0"/>
              <a:t>.\</a:t>
            </a:r>
            <a:r>
              <a:rPr lang="zh-CN" altLang="en-US" sz="2400" dirty="0"/>
              <a:t>和</a:t>
            </a:r>
            <a:r>
              <a:rPr lang="en-US" altLang="zh-CN" sz="2400" dirty="0"/>
              <a:t>.^</a:t>
            </a:r>
            <a:r>
              <a:rPr lang="zh-CN" altLang="en-US" sz="2400" dirty="0" smtClean="0"/>
              <a:t>。</a:t>
            </a:r>
            <a:endParaRPr lang="en-US" altLang="zh-CN" sz="2400" dirty="0" smtClean="0"/>
          </a:p>
          <a:p>
            <a:pPr marL="400050" lvl="1" indent="0">
              <a:buNone/>
            </a:pPr>
            <a:r>
              <a:rPr lang="en-US" altLang="zh-CN" sz="2000" dirty="0"/>
              <a:t>A=[1,2,3;4,5,6;7,8,9];</a:t>
            </a:r>
          </a:p>
          <a:p>
            <a:pPr marL="400050" lvl="1" indent="0">
              <a:buNone/>
            </a:pPr>
            <a:r>
              <a:rPr lang="en-US" altLang="zh-CN" sz="2000" dirty="0"/>
              <a:t>B=[-1,0,1;1,-1,0;0,1,1];</a:t>
            </a:r>
          </a:p>
          <a:p>
            <a:pPr marL="400050" lvl="1" indent="0">
              <a:buNone/>
            </a:pPr>
            <a:r>
              <a:rPr lang="en-US" altLang="zh-CN" sz="2000" dirty="0"/>
              <a:t>C=A.*B</a:t>
            </a:r>
          </a:p>
          <a:p>
            <a:pPr marL="57150" indent="0">
              <a:lnSpc>
                <a:spcPct val="120000"/>
              </a:lnSpc>
              <a:buNone/>
            </a:pPr>
            <a:r>
              <a:rPr lang="zh-CN" altLang="en-US" sz="2400" dirty="0" smtClean="0"/>
              <a:t>结果为：</a:t>
            </a:r>
            <a:endParaRPr lang="en-US" altLang="zh-CN" sz="2400" dirty="0" smtClean="0"/>
          </a:p>
          <a:p>
            <a:pPr marL="57150" indent="0">
              <a:lnSpc>
                <a:spcPct val="120000"/>
              </a:lnSpc>
              <a:buNone/>
            </a:pPr>
            <a:endParaRPr lang="en-US" altLang="zh-CN" sz="2400" dirty="0"/>
          </a:p>
          <a:p>
            <a:pPr marL="57150" indent="0">
              <a:lnSpc>
                <a:spcPct val="120000"/>
              </a:lnSpc>
              <a:buNone/>
            </a:pPr>
            <a:r>
              <a:rPr lang="zh-CN" altLang="en-US" sz="2400" dirty="0"/>
              <a:t>如果</a:t>
            </a:r>
            <a:r>
              <a:rPr lang="en-US" altLang="zh-CN" sz="2400" b="1" i="1" dirty="0"/>
              <a:t>A</a:t>
            </a:r>
            <a:r>
              <a:rPr lang="zh-CN" altLang="en-US" sz="2400" dirty="0"/>
              <a:t>、</a:t>
            </a:r>
            <a:r>
              <a:rPr lang="en-US" altLang="zh-CN" sz="2400" b="1" i="1" dirty="0"/>
              <a:t>B</a:t>
            </a:r>
            <a:r>
              <a:rPr lang="zh-CN" altLang="en-US" sz="2400" dirty="0"/>
              <a:t>两矩阵具有相同的维数，则</a:t>
            </a:r>
            <a:r>
              <a:rPr lang="en-US" altLang="zh-CN" sz="2400" i="1" dirty="0"/>
              <a:t>A</a:t>
            </a:r>
            <a:r>
              <a:rPr lang="en-US" altLang="zh-CN" sz="2400" dirty="0"/>
              <a:t>./</a:t>
            </a:r>
            <a:r>
              <a:rPr lang="en-US" altLang="zh-CN" sz="2400" i="1" dirty="0"/>
              <a:t>B</a:t>
            </a:r>
            <a:r>
              <a:rPr lang="zh-CN" altLang="en-US" sz="2400" dirty="0"/>
              <a:t>表示</a:t>
            </a:r>
            <a:r>
              <a:rPr lang="en-US" altLang="zh-CN" sz="2400" b="1" i="1" dirty="0"/>
              <a:t>A</a:t>
            </a:r>
            <a:r>
              <a:rPr lang="zh-CN" altLang="en-US" sz="2400" dirty="0"/>
              <a:t>矩阵除以</a:t>
            </a:r>
            <a:r>
              <a:rPr lang="en-US" altLang="zh-CN" sz="2400" b="1" i="1" dirty="0"/>
              <a:t>B</a:t>
            </a:r>
            <a:r>
              <a:rPr lang="zh-CN" altLang="en-US" sz="2400" dirty="0"/>
              <a:t>矩阵的对应元素。</a:t>
            </a:r>
            <a:r>
              <a:rPr lang="en-US" altLang="zh-CN" sz="2400" i="1" dirty="0"/>
              <a:t>B</a:t>
            </a:r>
            <a:r>
              <a:rPr lang="en-US" altLang="zh-CN" sz="2400" dirty="0"/>
              <a:t>.\</a:t>
            </a:r>
            <a:r>
              <a:rPr lang="en-US" altLang="zh-CN" sz="2400" i="1" dirty="0"/>
              <a:t>A</a:t>
            </a:r>
            <a:r>
              <a:rPr lang="zh-CN" altLang="en-US" sz="2400" dirty="0"/>
              <a:t>等价于</a:t>
            </a:r>
            <a:r>
              <a:rPr lang="en-US" altLang="zh-CN" sz="2400" i="1" dirty="0"/>
              <a:t>A</a:t>
            </a:r>
            <a:r>
              <a:rPr lang="en-US" altLang="zh-CN" sz="2400" dirty="0"/>
              <a:t>./</a:t>
            </a:r>
            <a:r>
              <a:rPr lang="en-US" altLang="zh-CN" sz="2400" i="1" dirty="0"/>
              <a:t>B</a:t>
            </a:r>
            <a:r>
              <a:rPr lang="zh-CN" altLang="en-US" sz="2400" dirty="0"/>
              <a:t>。</a:t>
            </a:r>
            <a:r>
              <a:rPr lang="en-US" altLang="zh-CN" sz="2400" dirty="0"/>
              <a:t> </a:t>
            </a:r>
          </a:p>
          <a:p>
            <a:pPr marL="57150" indent="0">
              <a:lnSpc>
                <a:spcPct val="120000"/>
              </a:lnSpc>
              <a:buNone/>
            </a:pPr>
            <a:endParaRPr lang="en-US" altLang="zh-CN" sz="24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57</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646610174"/>
              </p:ext>
            </p:extLst>
          </p:nvPr>
        </p:nvGraphicFramePr>
        <p:xfrm>
          <a:off x="2411760" y="3717032"/>
          <a:ext cx="1152128" cy="1004419"/>
        </p:xfrm>
        <a:graphic>
          <a:graphicData uri="http://schemas.openxmlformats.org/presentationml/2006/ole">
            <mc:AlternateContent xmlns:mc="http://schemas.openxmlformats.org/markup-compatibility/2006">
              <mc:Choice xmlns:v="urn:schemas-microsoft-com:vml" Requires="v">
                <p:oleObj spid="_x0000_s44070" name="Equation" r:id="rId4" imgW="990600" imgH="863600" progId="Equation.DSMT4">
                  <p:embed/>
                </p:oleObj>
              </mc:Choice>
              <mc:Fallback>
                <p:oleObj name="Equation" r:id="rId4" imgW="990600" imgH="863600" progId="Equation.DSMT4">
                  <p:embed/>
                  <p:pic>
                    <p:nvPicPr>
                      <p:cNvPr id="0" name=""/>
                      <p:cNvPicPr/>
                      <p:nvPr/>
                    </p:nvPicPr>
                    <p:blipFill>
                      <a:blip r:embed="rId5"/>
                      <a:stretch>
                        <a:fillRect/>
                      </a:stretch>
                    </p:blipFill>
                    <p:spPr>
                      <a:xfrm>
                        <a:off x="2411760" y="3717032"/>
                        <a:ext cx="1152128" cy="1004419"/>
                      </a:xfrm>
                      <a:prstGeom prst="rect">
                        <a:avLst/>
                      </a:prstGeom>
                      <a:solidFill>
                        <a:srgbClr val="FFFF00"/>
                      </a:solidFill>
                      <a:ln>
                        <a:solidFill>
                          <a:srgbClr val="FF0000"/>
                        </a:solidFill>
                      </a:ln>
                    </p:spPr>
                  </p:pic>
                </p:oleObj>
              </mc:Fallback>
            </mc:AlternateContent>
          </a:graphicData>
        </a:graphic>
      </p:graphicFrame>
    </p:spTree>
    <p:extLst>
      <p:ext uri="{BB962C8B-B14F-4D97-AF65-F5344CB8AC3E}">
        <p14:creationId xmlns:p14="http://schemas.microsoft.com/office/powerpoint/2010/main" val="22113890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1.7matlab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基本运算</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112568"/>
          </a:xfrm>
        </p:spPr>
        <p:txBody>
          <a:bodyPr/>
          <a:lstStyle/>
          <a:p>
            <a:pPr marL="57150" indent="0">
              <a:lnSpc>
                <a:spcPct val="120000"/>
              </a:lnSpc>
              <a:buNone/>
            </a:pPr>
            <a:r>
              <a:rPr lang="en-US" altLang="zh-CN" sz="2800" dirty="0"/>
              <a:t>3</a:t>
            </a:r>
            <a:r>
              <a:rPr lang="en-US" altLang="zh-CN" sz="2800" dirty="0" smtClean="0"/>
              <a:t>.</a:t>
            </a:r>
            <a:r>
              <a:rPr lang="zh-CN" altLang="en-US" sz="2800" dirty="0" smtClean="0"/>
              <a:t>关系运算</a:t>
            </a:r>
            <a:endParaRPr lang="en-US" altLang="zh-CN" sz="2800" dirty="0" smtClean="0"/>
          </a:p>
          <a:p>
            <a:pPr marL="57150" indent="0">
              <a:lnSpc>
                <a:spcPct val="80000"/>
              </a:lnSpc>
              <a:buNone/>
            </a:pPr>
            <a:r>
              <a:rPr lang="es-ES" altLang="zh-CN" sz="2400" dirty="0"/>
              <a:t>MATLAB</a:t>
            </a:r>
            <a:r>
              <a:rPr lang="zh-CN" altLang="es-ES" sz="2400" dirty="0"/>
              <a:t>提供了</a:t>
            </a:r>
            <a:r>
              <a:rPr lang="es-ES" altLang="zh-CN" sz="2400" dirty="0"/>
              <a:t>6</a:t>
            </a:r>
            <a:r>
              <a:rPr lang="zh-CN" altLang="es-ES" sz="2400" dirty="0"/>
              <a:t>种关系运算符：</a:t>
            </a:r>
            <a:r>
              <a:rPr lang="es-ES" altLang="zh-CN" sz="2400" dirty="0"/>
              <a:t>&lt;</a:t>
            </a:r>
            <a:r>
              <a:rPr lang="zh-CN" altLang="es-ES" sz="2400" dirty="0"/>
              <a:t>（小于）、</a:t>
            </a:r>
            <a:r>
              <a:rPr lang="es-ES" altLang="zh-CN" sz="2400" dirty="0"/>
              <a:t>&lt;=</a:t>
            </a:r>
            <a:r>
              <a:rPr lang="zh-CN" altLang="es-ES" sz="2400" dirty="0"/>
              <a:t>（小于或等于）、</a:t>
            </a:r>
            <a:r>
              <a:rPr lang="es-ES" altLang="zh-CN" sz="2400" dirty="0"/>
              <a:t>&gt;</a:t>
            </a:r>
            <a:r>
              <a:rPr lang="zh-CN" altLang="es-ES" sz="2400" dirty="0"/>
              <a:t>（大于）、</a:t>
            </a:r>
            <a:r>
              <a:rPr lang="es-ES" altLang="zh-CN" sz="2400" dirty="0"/>
              <a:t>&gt;=</a:t>
            </a:r>
            <a:r>
              <a:rPr lang="zh-CN" altLang="es-ES" sz="2400" dirty="0"/>
              <a:t>（大于或等于）、</a:t>
            </a:r>
            <a:r>
              <a:rPr lang="es-ES" altLang="zh-CN" sz="2400" dirty="0"/>
              <a:t>= =</a:t>
            </a:r>
            <a:r>
              <a:rPr lang="zh-CN" altLang="es-ES" sz="2400" dirty="0"/>
              <a:t>（等于）、～</a:t>
            </a:r>
            <a:r>
              <a:rPr lang="es-ES" altLang="zh-CN" sz="2400" dirty="0"/>
              <a:t>=</a:t>
            </a:r>
            <a:r>
              <a:rPr lang="zh-CN" altLang="es-ES" sz="2400" dirty="0"/>
              <a:t>（不等于）。</a:t>
            </a:r>
          </a:p>
          <a:p>
            <a:pPr marL="57150" indent="0">
              <a:lnSpc>
                <a:spcPct val="80000"/>
              </a:lnSpc>
              <a:buNone/>
            </a:pPr>
            <a:r>
              <a:rPr lang="zh-CN" altLang="es-ES" sz="2400" dirty="0"/>
              <a:t>（</a:t>
            </a:r>
            <a:r>
              <a:rPr lang="en-US" altLang="zh-CN" sz="2400" dirty="0"/>
              <a:t>1</a:t>
            </a:r>
            <a:r>
              <a:rPr lang="zh-CN" altLang="en-US" sz="2400" dirty="0"/>
              <a:t>）当两个比较量是标量时，直接比较两数的大小。若关系成立，关系表达式结果为</a:t>
            </a:r>
            <a:r>
              <a:rPr lang="en-US" altLang="zh-CN" sz="2400" dirty="0"/>
              <a:t>1</a:t>
            </a:r>
            <a:r>
              <a:rPr lang="zh-CN" altLang="en-US" sz="2400" dirty="0"/>
              <a:t>，否则为</a:t>
            </a:r>
            <a:r>
              <a:rPr lang="en-US" altLang="zh-CN" sz="2400" dirty="0"/>
              <a:t>0</a:t>
            </a:r>
            <a:r>
              <a:rPr lang="zh-CN" altLang="en-US" sz="2400" dirty="0" smtClean="0"/>
              <a:t>。</a:t>
            </a:r>
            <a:endParaRPr lang="en-US" altLang="zh-CN" sz="2400" dirty="0" smtClean="0"/>
          </a:p>
          <a:p>
            <a:pPr marL="57150" indent="0">
              <a:lnSpc>
                <a:spcPct val="80000"/>
              </a:lnSpc>
              <a:buNone/>
            </a:pPr>
            <a:r>
              <a:rPr lang="zh-CN" altLang="en-US" sz="2400" dirty="0" smtClean="0"/>
              <a:t>（</a:t>
            </a:r>
            <a:r>
              <a:rPr lang="en-US" altLang="zh-CN" sz="2400" dirty="0"/>
              <a:t>2</a:t>
            </a:r>
            <a:r>
              <a:rPr lang="zh-CN" altLang="en-US" sz="2400" dirty="0"/>
              <a:t>）当参与比较的量是两个维数相同的矩阵时，比较是对两矩阵相同位置的元素按标量关系运算规则逐个进行，并给出元素的比较结果。最终的关系运算的结果是一个维数与原矩阵相同的矩阵，它的元素由</a:t>
            </a:r>
            <a:r>
              <a:rPr lang="en-US" altLang="zh-CN" sz="2400" dirty="0"/>
              <a:t>0</a:t>
            </a:r>
            <a:r>
              <a:rPr lang="zh-CN" altLang="en-US" sz="2400" dirty="0"/>
              <a:t>或</a:t>
            </a:r>
            <a:r>
              <a:rPr lang="en-US" altLang="zh-CN" sz="2400" dirty="0"/>
              <a:t>1</a:t>
            </a:r>
            <a:r>
              <a:rPr lang="zh-CN" altLang="en-US" sz="2400" dirty="0"/>
              <a:t>组成。</a:t>
            </a:r>
            <a:r>
              <a:rPr lang="en-US" altLang="zh-CN" sz="2400" dirty="0"/>
              <a:t> </a:t>
            </a:r>
          </a:p>
          <a:p>
            <a:pPr marL="57150" indent="0">
              <a:lnSpc>
                <a:spcPct val="80000"/>
              </a:lnSpc>
              <a:buNone/>
            </a:pPr>
            <a:r>
              <a:rPr lang="zh-CN" altLang="en-US" sz="2400" dirty="0"/>
              <a:t>（</a:t>
            </a:r>
            <a:r>
              <a:rPr lang="en-US" altLang="zh-CN" sz="2400" dirty="0"/>
              <a:t>3</a:t>
            </a:r>
            <a:r>
              <a:rPr lang="zh-CN" altLang="en-US" sz="2400" dirty="0"/>
              <a:t>）当参与比较的一个是标量，而另一个是矩阵时，则把标量与矩阵的每一个元素按标量关系运算规则逐个比较，并给出元素比较结果。最终的运算结果是一个维数与矩阵相同的矩阵，它的元素由</a:t>
            </a:r>
            <a:r>
              <a:rPr lang="en-US" altLang="zh-CN" sz="2400" dirty="0"/>
              <a:t>0</a:t>
            </a:r>
            <a:r>
              <a:rPr lang="zh-CN" altLang="en-US" sz="2400" dirty="0"/>
              <a:t>或</a:t>
            </a:r>
            <a:r>
              <a:rPr lang="en-US" altLang="zh-CN" sz="2400" dirty="0"/>
              <a:t>1</a:t>
            </a:r>
            <a:r>
              <a:rPr lang="zh-CN" altLang="en-US" sz="2400" dirty="0"/>
              <a:t>组成。</a:t>
            </a:r>
            <a:r>
              <a:rPr lang="en-US" altLang="zh-CN" sz="2400" dirty="0"/>
              <a:t> </a:t>
            </a:r>
          </a:p>
          <a:p>
            <a:pPr marL="114300" indent="0">
              <a:lnSpc>
                <a:spcPct val="120000"/>
              </a:lnSpc>
              <a:buNone/>
            </a:pPr>
            <a:endParaRPr lang="en-US" altLang="zh-CN" sz="20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58</a:t>
            </a:fld>
            <a:endParaRPr lang="zh-CN" altLang="en-US"/>
          </a:p>
        </p:txBody>
      </p:sp>
    </p:spTree>
    <p:extLst>
      <p:ext uri="{BB962C8B-B14F-4D97-AF65-F5344CB8AC3E}">
        <p14:creationId xmlns:p14="http://schemas.microsoft.com/office/powerpoint/2010/main" val="339054086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1.7matlab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基本运算</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112568"/>
          </a:xfrm>
        </p:spPr>
        <p:txBody>
          <a:bodyPr/>
          <a:lstStyle/>
          <a:p>
            <a:pPr marL="57150" indent="0">
              <a:lnSpc>
                <a:spcPct val="120000"/>
              </a:lnSpc>
              <a:buNone/>
            </a:pPr>
            <a:r>
              <a:rPr lang="en-US" altLang="zh-CN" sz="2800" dirty="0" smtClean="0"/>
              <a:t>4.</a:t>
            </a:r>
            <a:r>
              <a:rPr lang="zh-CN" altLang="en-US" sz="2800" dirty="0" smtClean="0"/>
              <a:t>逻辑运算</a:t>
            </a:r>
            <a:endParaRPr lang="en-US" altLang="zh-CN" sz="2800" dirty="0" smtClean="0"/>
          </a:p>
          <a:p>
            <a:pPr marL="0" indent="0">
              <a:lnSpc>
                <a:spcPct val="90000"/>
              </a:lnSpc>
              <a:buNone/>
            </a:pPr>
            <a:r>
              <a:rPr lang="es-ES" altLang="zh-CN" sz="2000" dirty="0"/>
              <a:t>MATLAB</a:t>
            </a:r>
            <a:r>
              <a:rPr lang="zh-CN" altLang="es-ES" sz="2000" dirty="0" smtClean="0"/>
              <a:t>提供</a:t>
            </a:r>
            <a:r>
              <a:rPr lang="en-US" altLang="zh-CN" sz="2000" dirty="0" smtClean="0"/>
              <a:t>3</a:t>
            </a:r>
            <a:r>
              <a:rPr lang="zh-CN" altLang="en-US" sz="2000" dirty="0"/>
              <a:t>种逻辑运算符</a:t>
            </a:r>
            <a:r>
              <a:rPr lang="zh-CN" altLang="en-US" sz="2000" dirty="0" smtClean="0"/>
              <a:t>：</a:t>
            </a:r>
            <a:r>
              <a:rPr lang="en-US" altLang="zh-CN" sz="2000" dirty="0" smtClean="0"/>
              <a:t>&amp;</a:t>
            </a:r>
            <a:r>
              <a:rPr lang="zh-CN" altLang="en-US" sz="2000" dirty="0"/>
              <a:t>（与）、</a:t>
            </a:r>
            <a:r>
              <a:rPr lang="en-US" altLang="zh-CN" sz="2000" dirty="0"/>
              <a:t>|</a:t>
            </a:r>
            <a:r>
              <a:rPr lang="zh-CN" altLang="en-US" sz="2000" dirty="0"/>
              <a:t>（或）和～（非</a:t>
            </a:r>
            <a:r>
              <a:rPr lang="zh-CN" altLang="en-US" sz="2000" dirty="0" smtClean="0"/>
              <a:t>）。</a:t>
            </a:r>
            <a:endParaRPr lang="en-US" altLang="zh-CN" sz="2000" dirty="0" smtClean="0"/>
          </a:p>
          <a:p>
            <a:pPr marL="0" indent="0">
              <a:lnSpc>
                <a:spcPct val="90000"/>
              </a:lnSpc>
              <a:buNone/>
            </a:pPr>
            <a:r>
              <a:rPr lang="en-US" altLang="zh-CN" sz="2000" dirty="0" smtClean="0"/>
              <a:t>MATLAB</a:t>
            </a:r>
            <a:r>
              <a:rPr lang="zh-CN" altLang="en-US" sz="2000" dirty="0" smtClean="0"/>
              <a:t>提供</a:t>
            </a:r>
            <a:r>
              <a:rPr lang="en-US" altLang="zh-CN" sz="2000" dirty="0" smtClean="0"/>
              <a:t>4</a:t>
            </a:r>
            <a:r>
              <a:rPr lang="zh-CN" altLang="en-US" sz="2000" dirty="0"/>
              <a:t>个逻辑运算函数</a:t>
            </a:r>
            <a:r>
              <a:rPr lang="zh-CN" altLang="en-US" sz="2000" dirty="0" smtClean="0"/>
              <a:t>：</a:t>
            </a:r>
            <a:r>
              <a:rPr lang="en-US" altLang="zh-CN" sz="2000" dirty="0" smtClean="0"/>
              <a:t>and</a:t>
            </a:r>
            <a:r>
              <a:rPr lang="en-US" altLang="zh-CN" sz="2000" dirty="0"/>
              <a:t>(</a:t>
            </a:r>
            <a:r>
              <a:rPr lang="en-US" altLang="zh-CN" sz="2000" dirty="0" err="1"/>
              <a:t>a,b</a:t>
            </a:r>
            <a:r>
              <a:rPr lang="en-US" altLang="zh-CN" sz="2000" dirty="0"/>
              <a:t>)</a:t>
            </a:r>
            <a:r>
              <a:rPr lang="zh-CN" altLang="en-US" sz="2000" dirty="0"/>
              <a:t>、</a:t>
            </a:r>
            <a:r>
              <a:rPr lang="en-US" altLang="zh-CN" sz="2000" dirty="0"/>
              <a:t>or(</a:t>
            </a:r>
            <a:r>
              <a:rPr lang="en-US" altLang="zh-CN" sz="2000" dirty="0" err="1"/>
              <a:t>a,b</a:t>
            </a:r>
            <a:r>
              <a:rPr lang="en-US" altLang="zh-CN" sz="2000" dirty="0"/>
              <a:t>)</a:t>
            </a:r>
            <a:r>
              <a:rPr lang="zh-CN" altLang="en-US" sz="2000" dirty="0"/>
              <a:t>、</a:t>
            </a:r>
            <a:r>
              <a:rPr lang="en-US" altLang="zh-CN" sz="2000" dirty="0"/>
              <a:t>not(a)</a:t>
            </a:r>
            <a:r>
              <a:rPr lang="zh-CN" altLang="en-US" sz="2000" dirty="0"/>
              <a:t>和</a:t>
            </a:r>
            <a:r>
              <a:rPr lang="en-US" altLang="zh-CN" sz="2000" dirty="0" err="1"/>
              <a:t>xor</a:t>
            </a:r>
            <a:r>
              <a:rPr lang="en-US" altLang="zh-CN" sz="2000" dirty="0"/>
              <a:t>(</a:t>
            </a:r>
            <a:r>
              <a:rPr lang="en-US" altLang="zh-CN" sz="2000" dirty="0" err="1"/>
              <a:t>a,b</a:t>
            </a:r>
            <a:r>
              <a:rPr lang="en-US" altLang="zh-CN" sz="2000" dirty="0"/>
              <a:t>)</a:t>
            </a:r>
            <a:r>
              <a:rPr lang="zh-CN" altLang="en-US" sz="2000" dirty="0"/>
              <a:t>。</a:t>
            </a:r>
            <a:endParaRPr lang="en-US" altLang="zh-CN" sz="2000" dirty="0"/>
          </a:p>
          <a:p>
            <a:pPr marL="0" indent="0">
              <a:lnSpc>
                <a:spcPct val="90000"/>
              </a:lnSpc>
              <a:buNone/>
            </a:pPr>
            <a:r>
              <a:rPr lang="zh-CN" altLang="en-US" sz="2000" dirty="0" smtClean="0"/>
              <a:t>逻辑运算结果，确认为真用</a:t>
            </a:r>
            <a:r>
              <a:rPr lang="en-US" altLang="zh-CN" sz="2000" dirty="0"/>
              <a:t>1</a:t>
            </a:r>
            <a:r>
              <a:rPr lang="zh-CN" altLang="en-US" sz="2000" dirty="0"/>
              <a:t>表示</a:t>
            </a:r>
            <a:r>
              <a:rPr lang="zh-CN" altLang="en-US" sz="2000" dirty="0" smtClean="0"/>
              <a:t>；确认为假用</a:t>
            </a:r>
            <a:r>
              <a:rPr lang="en-US" altLang="zh-CN" sz="2000" dirty="0"/>
              <a:t>0</a:t>
            </a:r>
            <a:r>
              <a:rPr lang="zh-CN" altLang="en-US" sz="2000" dirty="0"/>
              <a:t>表示</a:t>
            </a:r>
            <a:r>
              <a:rPr lang="zh-CN" altLang="en-US" sz="2000" dirty="0" smtClean="0"/>
              <a:t>。</a:t>
            </a:r>
            <a:endParaRPr lang="en-US" altLang="zh-CN" sz="2000" dirty="0" smtClean="0"/>
          </a:p>
          <a:p>
            <a:pPr marL="0" indent="0">
              <a:lnSpc>
                <a:spcPct val="90000"/>
              </a:lnSpc>
              <a:buNone/>
            </a:pPr>
            <a:r>
              <a:rPr lang="zh-CN" altLang="en-US" sz="2000" dirty="0" smtClean="0"/>
              <a:t>设参与逻辑运算两个标量</a:t>
            </a:r>
            <a:r>
              <a:rPr lang="en-US" altLang="zh-CN" sz="2000" dirty="0"/>
              <a:t>a</a:t>
            </a:r>
            <a:r>
              <a:rPr lang="zh-CN" altLang="en-US" sz="2000" dirty="0"/>
              <a:t>和</a:t>
            </a:r>
            <a:r>
              <a:rPr lang="en-US" altLang="zh-CN" sz="2000" dirty="0"/>
              <a:t>b</a:t>
            </a:r>
            <a:r>
              <a:rPr lang="zh-CN" altLang="en-US" sz="2000" dirty="0" smtClean="0"/>
              <a:t>，逻辑运算符和逻辑运算函数的含义：</a:t>
            </a:r>
            <a:endParaRPr lang="en-US" altLang="zh-CN" sz="2000" dirty="0"/>
          </a:p>
          <a:p>
            <a:pPr marL="685800" lvl="1">
              <a:lnSpc>
                <a:spcPct val="90000"/>
              </a:lnSpc>
            </a:pPr>
            <a:r>
              <a:rPr lang="en-US" altLang="zh-CN" sz="1800" dirty="0" err="1" smtClean="0"/>
              <a:t>a</a:t>
            </a:r>
            <a:r>
              <a:rPr lang="en-US" altLang="zh-CN" sz="1800" dirty="0" err="1"/>
              <a:t>&amp;b</a:t>
            </a:r>
            <a:r>
              <a:rPr lang="zh-CN" altLang="en-US" sz="1800" dirty="0"/>
              <a:t>或函数</a:t>
            </a:r>
            <a:r>
              <a:rPr lang="en-US" altLang="zh-CN" sz="1800" dirty="0"/>
              <a:t>and(a, b)</a:t>
            </a:r>
            <a:r>
              <a:rPr lang="zh-CN" altLang="en-US" sz="1800" dirty="0"/>
              <a:t>表示</a:t>
            </a:r>
            <a:r>
              <a:rPr lang="en-US" altLang="zh-CN" sz="1800" dirty="0"/>
              <a:t>a</a:t>
            </a:r>
            <a:r>
              <a:rPr lang="zh-CN" altLang="en-US" sz="1800" dirty="0"/>
              <a:t>和</a:t>
            </a:r>
            <a:r>
              <a:rPr lang="en-US" altLang="zh-CN" sz="1800" dirty="0"/>
              <a:t>b</a:t>
            </a:r>
            <a:r>
              <a:rPr lang="zh-CN" altLang="en-US" sz="1800" dirty="0"/>
              <a:t>作逻辑与运算，当</a:t>
            </a:r>
            <a:r>
              <a:rPr lang="en-US" altLang="zh-CN" sz="1800" dirty="0"/>
              <a:t>a</a:t>
            </a:r>
            <a:r>
              <a:rPr lang="zh-CN" altLang="en-US" sz="1800" dirty="0"/>
              <a:t>、</a:t>
            </a:r>
            <a:r>
              <a:rPr lang="en-US" altLang="zh-CN" sz="1800" dirty="0"/>
              <a:t>b</a:t>
            </a:r>
            <a:r>
              <a:rPr lang="zh-CN" altLang="en-US" sz="1800" dirty="0"/>
              <a:t>全为非零时，运算结果为</a:t>
            </a:r>
            <a:r>
              <a:rPr lang="en-US" altLang="zh-CN" sz="1800" dirty="0"/>
              <a:t>1</a:t>
            </a:r>
            <a:r>
              <a:rPr lang="zh-CN" altLang="en-US" sz="1800" dirty="0"/>
              <a:t>，否则为</a:t>
            </a:r>
            <a:r>
              <a:rPr lang="en-US" altLang="zh-CN" sz="1800" dirty="0"/>
              <a:t>0</a:t>
            </a:r>
            <a:r>
              <a:rPr lang="zh-CN" altLang="en-US" sz="1800" dirty="0"/>
              <a:t>。</a:t>
            </a:r>
            <a:endParaRPr lang="en-US" altLang="zh-CN" sz="1800" dirty="0"/>
          </a:p>
          <a:p>
            <a:pPr marL="685800" lvl="1">
              <a:lnSpc>
                <a:spcPct val="90000"/>
              </a:lnSpc>
            </a:pPr>
            <a:r>
              <a:rPr lang="en-US" altLang="zh-CN" sz="1800" dirty="0" err="1" smtClean="0"/>
              <a:t>a</a:t>
            </a:r>
            <a:r>
              <a:rPr lang="en-US" altLang="zh-CN" sz="1800" dirty="0" err="1"/>
              <a:t>|b</a:t>
            </a:r>
            <a:r>
              <a:rPr lang="zh-CN" altLang="en-US" sz="1800" dirty="0"/>
              <a:t>或函数</a:t>
            </a:r>
            <a:r>
              <a:rPr lang="en-US" altLang="zh-CN" sz="1800" dirty="0"/>
              <a:t>or(a, b)</a:t>
            </a:r>
            <a:r>
              <a:rPr lang="zh-CN" altLang="en-US" sz="1800" dirty="0"/>
              <a:t>表示</a:t>
            </a:r>
            <a:r>
              <a:rPr lang="en-US" altLang="zh-CN" sz="1800" dirty="0"/>
              <a:t>a</a:t>
            </a:r>
            <a:r>
              <a:rPr lang="zh-CN" altLang="en-US" sz="1800" dirty="0"/>
              <a:t>和</a:t>
            </a:r>
            <a:r>
              <a:rPr lang="en-US" altLang="zh-CN" sz="1800" dirty="0"/>
              <a:t>b</a:t>
            </a:r>
            <a:r>
              <a:rPr lang="zh-CN" altLang="en-US" sz="1800" dirty="0"/>
              <a:t>作逻辑或运算，当</a:t>
            </a:r>
            <a:r>
              <a:rPr lang="en-US" altLang="zh-CN" sz="1800" dirty="0"/>
              <a:t>a</a:t>
            </a:r>
            <a:r>
              <a:rPr lang="zh-CN" altLang="en-US" sz="1800" dirty="0"/>
              <a:t>、</a:t>
            </a:r>
            <a:r>
              <a:rPr lang="en-US" altLang="zh-CN" sz="1800" dirty="0"/>
              <a:t>b</a:t>
            </a:r>
            <a:r>
              <a:rPr lang="zh-CN" altLang="en-US" sz="1800" dirty="0"/>
              <a:t>中只要有一个非零，运算结果为</a:t>
            </a:r>
            <a:r>
              <a:rPr lang="en-US" altLang="zh-CN" sz="1800" dirty="0"/>
              <a:t>1</a:t>
            </a:r>
            <a:r>
              <a:rPr lang="zh-CN" altLang="en-US" sz="1800" dirty="0"/>
              <a:t>。</a:t>
            </a:r>
            <a:endParaRPr lang="en-US" altLang="zh-CN" sz="1800" dirty="0"/>
          </a:p>
          <a:p>
            <a:pPr marL="685800" lvl="1">
              <a:lnSpc>
                <a:spcPct val="90000"/>
              </a:lnSpc>
            </a:pPr>
            <a:r>
              <a:rPr lang="zh-CN" altLang="en-US" sz="1800" dirty="0" smtClean="0"/>
              <a:t>～</a:t>
            </a:r>
            <a:r>
              <a:rPr lang="en-US" altLang="zh-CN" sz="1800" dirty="0"/>
              <a:t>a</a:t>
            </a:r>
            <a:r>
              <a:rPr lang="zh-CN" altLang="en-US" sz="1800" dirty="0"/>
              <a:t>和函数</a:t>
            </a:r>
            <a:r>
              <a:rPr lang="en-US" altLang="zh-CN" sz="1800" dirty="0"/>
              <a:t>not(a)</a:t>
            </a:r>
            <a:r>
              <a:rPr lang="zh-CN" altLang="en-US" sz="1800" dirty="0"/>
              <a:t>表示对</a:t>
            </a:r>
            <a:r>
              <a:rPr lang="en-US" altLang="zh-CN" sz="1800" dirty="0"/>
              <a:t>a</a:t>
            </a:r>
            <a:r>
              <a:rPr lang="zh-CN" altLang="en-US" sz="1800" dirty="0"/>
              <a:t>作逻辑非运算，当</a:t>
            </a:r>
            <a:r>
              <a:rPr lang="en-US" altLang="zh-CN" sz="1800" dirty="0"/>
              <a:t>a</a:t>
            </a:r>
            <a:r>
              <a:rPr lang="zh-CN" altLang="en-US" sz="1800" dirty="0"/>
              <a:t>是零时，运算结果为</a:t>
            </a:r>
            <a:r>
              <a:rPr lang="en-US" altLang="zh-CN" sz="1800" dirty="0"/>
              <a:t>1</a:t>
            </a:r>
            <a:r>
              <a:rPr lang="zh-CN" altLang="en-US" sz="1800" dirty="0"/>
              <a:t>；当</a:t>
            </a:r>
            <a:r>
              <a:rPr lang="en-US" altLang="zh-CN" sz="1800" dirty="0"/>
              <a:t>a</a:t>
            </a:r>
            <a:r>
              <a:rPr lang="zh-CN" altLang="en-US" sz="1800" dirty="0"/>
              <a:t>非零时，运算结果为</a:t>
            </a:r>
            <a:r>
              <a:rPr lang="en-US" altLang="zh-CN" sz="1800" dirty="0"/>
              <a:t>0</a:t>
            </a:r>
            <a:r>
              <a:rPr lang="zh-CN" altLang="en-US" sz="1800" dirty="0"/>
              <a:t>。</a:t>
            </a:r>
            <a:endParaRPr lang="en-US" altLang="zh-CN" sz="1800" dirty="0"/>
          </a:p>
          <a:p>
            <a:pPr marL="685800" lvl="1">
              <a:lnSpc>
                <a:spcPct val="90000"/>
              </a:lnSpc>
            </a:pPr>
            <a:r>
              <a:rPr lang="zh-CN" altLang="en-US" sz="1800" dirty="0" smtClean="0"/>
              <a:t>函数</a:t>
            </a:r>
            <a:r>
              <a:rPr lang="en-US" altLang="zh-CN" sz="1800" dirty="0" err="1"/>
              <a:t>xor</a:t>
            </a:r>
            <a:r>
              <a:rPr lang="en-US" altLang="zh-CN" sz="1800" dirty="0"/>
              <a:t>(a, b)</a:t>
            </a:r>
            <a:r>
              <a:rPr lang="zh-CN" altLang="en-US" sz="1800" dirty="0"/>
              <a:t>表示</a:t>
            </a:r>
            <a:r>
              <a:rPr lang="en-US" altLang="zh-CN" sz="1800" dirty="0"/>
              <a:t>a</a:t>
            </a:r>
            <a:r>
              <a:rPr lang="zh-CN" altLang="en-US" sz="1800" dirty="0"/>
              <a:t>和</a:t>
            </a:r>
            <a:r>
              <a:rPr lang="en-US" altLang="zh-CN" sz="1800" dirty="0"/>
              <a:t>b</a:t>
            </a:r>
            <a:r>
              <a:rPr lang="zh-CN" altLang="en-US" sz="1800" dirty="0"/>
              <a:t>作逻辑异或运算，当</a:t>
            </a:r>
            <a:r>
              <a:rPr lang="en-US" altLang="zh-CN" sz="1800" dirty="0"/>
              <a:t>a</a:t>
            </a:r>
            <a:r>
              <a:rPr lang="zh-CN" altLang="en-US" sz="1800" dirty="0"/>
              <a:t>、</a:t>
            </a:r>
            <a:r>
              <a:rPr lang="en-US" altLang="zh-CN" sz="1800" dirty="0"/>
              <a:t>b</a:t>
            </a:r>
            <a:r>
              <a:rPr lang="zh-CN" altLang="en-US" sz="1800" dirty="0"/>
              <a:t>的值不同时，运算结果为</a:t>
            </a:r>
            <a:r>
              <a:rPr lang="en-US" altLang="zh-CN" sz="1800" dirty="0"/>
              <a:t>1</a:t>
            </a:r>
            <a:r>
              <a:rPr lang="zh-CN" altLang="en-US" sz="1800" dirty="0"/>
              <a:t>，否则运算结果为</a:t>
            </a:r>
            <a:r>
              <a:rPr lang="en-US" altLang="zh-CN" sz="1800" dirty="0"/>
              <a:t>0</a:t>
            </a:r>
            <a:r>
              <a:rPr lang="zh-CN" altLang="en-US" sz="1800" dirty="0" smtClean="0"/>
              <a:t>。</a:t>
            </a:r>
            <a:endParaRPr lang="en-US" altLang="zh-CN" sz="1800" dirty="0" smtClean="0"/>
          </a:p>
          <a:p>
            <a:pPr marL="0" indent="0">
              <a:lnSpc>
                <a:spcPct val="90000"/>
              </a:lnSpc>
              <a:buNone/>
            </a:pPr>
            <a:r>
              <a:rPr lang="zh-CN" altLang="en-US" sz="2200" dirty="0" smtClean="0"/>
              <a:t>对于矩阵变量的运算结果，其表达方式与前面关系运算相同。</a:t>
            </a:r>
            <a:endParaRPr lang="zh-CN" altLang="en-US" sz="2200" dirty="0"/>
          </a:p>
          <a:p>
            <a:pPr marL="57150" indent="0">
              <a:lnSpc>
                <a:spcPct val="80000"/>
              </a:lnSpc>
              <a:buNone/>
            </a:pPr>
            <a:endParaRPr lang="en-US" altLang="zh-CN" sz="18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59</a:t>
            </a:fld>
            <a:endParaRPr lang="zh-CN" altLang="en-US"/>
          </a:p>
        </p:txBody>
      </p:sp>
    </p:spTree>
    <p:extLst>
      <p:ext uri="{BB962C8B-B14F-4D97-AF65-F5344CB8AC3E}">
        <p14:creationId xmlns:p14="http://schemas.microsoft.com/office/powerpoint/2010/main" val="31731739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1.1</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图像概述</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556792"/>
            <a:ext cx="8229600" cy="4824536"/>
          </a:xfrm>
        </p:spPr>
        <p:txBody>
          <a:bodyPr/>
          <a:lstStyle/>
          <a:p>
            <a:r>
              <a:rPr kumimoji="1" lang="zh-CN" altLang="en-US" dirty="0" smtClean="0"/>
              <a:t>基本概念和术语</a:t>
            </a:r>
            <a:endParaRPr kumimoji="1" lang="en-US" altLang="zh-CN" dirty="0" smtClean="0"/>
          </a:p>
          <a:p>
            <a:pPr marL="914400" lvl="1" indent="-514350" algn="just">
              <a:lnSpc>
                <a:spcPct val="120000"/>
              </a:lnSpc>
              <a:buFont typeface="+mj-lt"/>
              <a:buAutoNum type="arabicPeriod" startAt="6"/>
            </a:pPr>
            <a:r>
              <a:rPr lang="zh-CN" altLang="zh-CN" b="1" dirty="0" smtClean="0"/>
              <a:t>图像技术</a:t>
            </a:r>
            <a:r>
              <a:rPr lang="zh-CN" altLang="en-US" dirty="0"/>
              <a:t>：</a:t>
            </a:r>
            <a:r>
              <a:rPr lang="zh-CN" altLang="zh-CN" dirty="0" smtClean="0"/>
              <a:t>利用计算机和电子设备对图像进行各种</a:t>
            </a:r>
            <a:r>
              <a:rPr lang="zh-CN" altLang="zh-CN" dirty="0"/>
              <a:t>加工的技术</a:t>
            </a:r>
            <a:endParaRPr lang="zh-CN" altLang="en-US" dirty="0"/>
          </a:p>
          <a:p>
            <a:pPr marL="914400" lvl="1" indent="-514350" algn="just">
              <a:lnSpc>
                <a:spcPct val="120000"/>
              </a:lnSpc>
              <a:spcBef>
                <a:spcPct val="10000"/>
              </a:spcBef>
              <a:buFont typeface="+mj-lt"/>
              <a:buAutoNum type="arabicPeriod" startAt="6"/>
            </a:pPr>
            <a:r>
              <a:rPr lang="zh-CN" altLang="zh-CN" b="1" dirty="0" smtClean="0"/>
              <a:t>图像处理技术</a:t>
            </a:r>
            <a:r>
              <a:rPr lang="zh-CN" altLang="en-US" dirty="0"/>
              <a:t>：</a:t>
            </a:r>
            <a:r>
              <a:rPr lang="zh-CN" altLang="zh-CN" dirty="0"/>
              <a:t>通过对图像的加工获得更</a:t>
            </a:r>
            <a:r>
              <a:rPr lang="zh-CN" altLang="zh-CN" dirty="0" smtClean="0"/>
              <a:t>好的视觉观察效果</a:t>
            </a:r>
            <a:r>
              <a:rPr lang="zh-CN" altLang="zh-CN" dirty="0"/>
              <a:t>或在保证视觉效果</a:t>
            </a:r>
            <a:r>
              <a:rPr lang="zh-CN" altLang="zh-CN" dirty="0" smtClean="0"/>
              <a:t>的基础上减少图像存储所需</a:t>
            </a:r>
            <a:r>
              <a:rPr lang="zh-CN" altLang="zh-CN" dirty="0"/>
              <a:t>的空间或传输所需的时间</a:t>
            </a:r>
            <a:endParaRPr lang="en-US" altLang="zh-CN" dirty="0"/>
          </a:p>
          <a:p>
            <a:pPr marL="914400" lvl="1" indent="-514350" algn="just">
              <a:lnSpc>
                <a:spcPct val="120000"/>
              </a:lnSpc>
              <a:spcBef>
                <a:spcPct val="10000"/>
              </a:spcBef>
              <a:buFont typeface="+mj-lt"/>
              <a:buAutoNum type="arabicPeriod" startAt="6"/>
            </a:pPr>
            <a:r>
              <a:rPr lang="zh-CN" altLang="zh-CN" b="1" dirty="0" smtClean="0"/>
              <a:t>图像</a:t>
            </a:r>
            <a:r>
              <a:rPr lang="zh-CN" altLang="en-US" b="1" dirty="0" smtClean="0"/>
              <a:t>分析</a:t>
            </a:r>
            <a:r>
              <a:rPr lang="zh-CN" altLang="zh-CN" b="1" dirty="0" smtClean="0"/>
              <a:t>技术</a:t>
            </a:r>
            <a:r>
              <a:rPr lang="zh-CN" altLang="en-US" dirty="0"/>
              <a:t>：</a:t>
            </a:r>
            <a:r>
              <a:rPr lang="zh-CN" altLang="zh-CN" dirty="0"/>
              <a:t>关注对图像中感兴趣的</a:t>
            </a:r>
            <a:r>
              <a:rPr lang="zh-CN" altLang="zh-CN" dirty="0" smtClean="0"/>
              <a:t>目标进行检测和测量</a:t>
            </a:r>
            <a:r>
              <a:rPr lang="zh-CN" altLang="zh-CN" dirty="0"/>
              <a:t>，以获得各种描述目标特点</a:t>
            </a:r>
            <a:r>
              <a:rPr lang="zh-CN" altLang="zh-CN" dirty="0" smtClean="0"/>
              <a:t>和性质</a:t>
            </a:r>
            <a:r>
              <a:rPr lang="zh-CN" altLang="zh-CN" dirty="0"/>
              <a:t>的客观数据和信息</a:t>
            </a:r>
            <a:endParaRPr lang="en-US" altLang="zh-CN" dirty="0"/>
          </a:p>
          <a:p>
            <a:pPr marL="914400" lvl="1" indent="-514350">
              <a:buFont typeface="+mj-lt"/>
              <a:buAutoNum type="arabicPeriod" startAt="6"/>
            </a:pPr>
            <a:endParaRPr kumimoji="1" lang="zh-CN" altLang="en-US" dirty="0"/>
          </a:p>
        </p:txBody>
      </p:sp>
      <p:sp>
        <p:nvSpPr>
          <p:cNvPr id="4" name="日期占位符 3"/>
          <p:cNvSpPr>
            <a:spLocks noGrp="1"/>
          </p:cNvSpPr>
          <p:nvPr>
            <p:ph type="dt" sz="half" idx="10"/>
          </p:nvPr>
        </p:nvSpPr>
        <p:spPr/>
        <p:txBody>
          <a:bodyPr/>
          <a:lstStyle/>
          <a:p>
            <a:pPr>
              <a:defRPr/>
            </a:pPr>
            <a:fld id="{D588060C-89E1-DE46-A5C4-05E9D930829A}"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a:t>
            </a:fld>
            <a:endParaRPr lang="zh-CN" altLang="en-US"/>
          </a:p>
        </p:txBody>
      </p:sp>
    </p:spTree>
    <p:extLst>
      <p:ext uri="{BB962C8B-B14F-4D97-AF65-F5344CB8AC3E}">
        <p14:creationId xmlns:p14="http://schemas.microsoft.com/office/powerpoint/2010/main" val="27682120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1.8matlab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编程</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-M</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文件</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112568"/>
          </a:xfrm>
        </p:spPr>
        <p:txBody>
          <a:bodyPr/>
          <a:lstStyle/>
          <a:p>
            <a:pPr marL="57150" indent="0">
              <a:lnSpc>
                <a:spcPct val="120000"/>
              </a:lnSpc>
              <a:buNone/>
            </a:pPr>
            <a:r>
              <a:rPr lang="en-US" altLang="zh-CN" sz="2800" dirty="0" smtClean="0"/>
              <a:t>1.</a:t>
            </a:r>
            <a:r>
              <a:rPr lang="zh-CN" altLang="en-US" sz="2800" dirty="0" smtClean="0"/>
              <a:t>建立</a:t>
            </a:r>
            <a:r>
              <a:rPr lang="en-US" altLang="zh-CN" sz="2800" dirty="0" smtClean="0"/>
              <a:t>M</a:t>
            </a:r>
            <a:r>
              <a:rPr lang="zh-CN" altLang="en-US" sz="2800" dirty="0" smtClean="0"/>
              <a:t>文件</a:t>
            </a:r>
            <a:endParaRPr lang="en-US" altLang="zh-CN" sz="2800" dirty="0" smtClean="0"/>
          </a:p>
          <a:p>
            <a:pPr marL="57150" indent="0">
              <a:lnSpc>
                <a:spcPct val="120000"/>
              </a:lnSpc>
              <a:buNone/>
            </a:pPr>
            <a:r>
              <a:rPr lang="en-US" altLang="zh-CN" sz="2800" dirty="0"/>
              <a:t>	</a:t>
            </a:r>
            <a:r>
              <a:rPr lang="zh-CN" altLang="en-US" sz="2400" dirty="0" smtClean="0"/>
              <a:t>菜单操作、命令操作均可</a:t>
            </a:r>
            <a:endParaRPr lang="en-US" altLang="zh-CN" sz="2800" dirty="0" smtClean="0"/>
          </a:p>
          <a:p>
            <a:pPr marL="57150" indent="0">
              <a:lnSpc>
                <a:spcPct val="120000"/>
              </a:lnSpc>
              <a:buNone/>
            </a:pPr>
            <a:r>
              <a:rPr lang="zh-CN" altLang="zh-CN" sz="2800" dirty="0" smtClean="0"/>
              <a:t>2</a:t>
            </a:r>
            <a:r>
              <a:rPr lang="en-US" altLang="zh-CN" sz="2800" dirty="0" smtClean="0"/>
              <a:t>.</a:t>
            </a:r>
            <a:r>
              <a:rPr lang="zh-CN" altLang="en-US" sz="2800" dirty="0" smtClean="0"/>
              <a:t>打开</a:t>
            </a:r>
            <a:r>
              <a:rPr lang="en-US" altLang="zh-CN" sz="2800" dirty="0" smtClean="0"/>
              <a:t>M</a:t>
            </a:r>
            <a:r>
              <a:rPr lang="zh-CN" altLang="en-US" sz="2800" dirty="0" smtClean="0"/>
              <a:t>文件</a:t>
            </a:r>
            <a:endParaRPr lang="en-US" altLang="zh-CN" sz="2800" dirty="0" smtClean="0"/>
          </a:p>
          <a:p>
            <a:pPr marL="57150" indent="0">
              <a:lnSpc>
                <a:spcPct val="120000"/>
              </a:lnSpc>
              <a:buNone/>
            </a:pPr>
            <a:r>
              <a:rPr lang="en-US" altLang="zh-CN" sz="2800" dirty="0"/>
              <a:t>	</a:t>
            </a:r>
            <a:r>
              <a:rPr lang="zh-CN" altLang="en-US" sz="2400" dirty="0" smtClean="0"/>
              <a:t>点击文件夹已有</a:t>
            </a:r>
            <a:r>
              <a:rPr lang="en-US" altLang="zh-CN" sz="2400" dirty="0" smtClean="0"/>
              <a:t>M</a:t>
            </a:r>
            <a:r>
              <a:rPr lang="zh-CN" altLang="en-US" sz="2400" dirty="0" smtClean="0"/>
              <a:t>文件</a:t>
            </a:r>
            <a:endParaRPr lang="en-US" altLang="zh-CN" sz="2400" dirty="0" smtClean="0"/>
          </a:p>
          <a:p>
            <a:pPr marL="57150" indent="0">
              <a:lnSpc>
                <a:spcPct val="120000"/>
              </a:lnSpc>
              <a:buNone/>
            </a:pPr>
            <a:r>
              <a:rPr lang="zh-CN" altLang="zh-CN" sz="2800" dirty="0" smtClean="0"/>
              <a:t>3</a:t>
            </a:r>
            <a:r>
              <a:rPr lang="en-US" altLang="zh-CN" sz="2800" dirty="0" smtClean="0"/>
              <a:t>.</a:t>
            </a:r>
            <a:r>
              <a:rPr lang="zh-CN" altLang="en-US" sz="2800" dirty="0" smtClean="0"/>
              <a:t>运行</a:t>
            </a:r>
            <a:r>
              <a:rPr lang="en-US" altLang="zh-CN" sz="2800" dirty="0" smtClean="0"/>
              <a:t>M</a:t>
            </a:r>
            <a:r>
              <a:rPr lang="zh-CN" altLang="en-US" sz="2800" dirty="0" smtClean="0"/>
              <a:t>文件</a:t>
            </a:r>
            <a:endParaRPr lang="en-US" altLang="zh-CN" sz="2800" dirty="0" smtClean="0"/>
          </a:p>
          <a:p>
            <a:pPr marL="57150" indent="0">
              <a:lnSpc>
                <a:spcPct val="120000"/>
              </a:lnSpc>
              <a:buNone/>
            </a:pPr>
            <a:r>
              <a:rPr lang="en-US" altLang="zh-CN" sz="2800" dirty="0"/>
              <a:t>	</a:t>
            </a:r>
            <a:r>
              <a:rPr lang="zh-CN" altLang="en-US" sz="2400" dirty="0" smtClean="0"/>
              <a:t>命令窗直接输入</a:t>
            </a:r>
            <a:r>
              <a:rPr lang="en-US" altLang="zh-CN" sz="2400" dirty="0" smtClean="0"/>
              <a:t>M</a:t>
            </a:r>
            <a:r>
              <a:rPr lang="zh-CN" altLang="en-US" sz="2400" dirty="0" smtClean="0"/>
              <a:t>文件名</a:t>
            </a:r>
            <a:endParaRPr lang="en-US" altLang="zh-CN" sz="2400" dirty="0" smtClean="0"/>
          </a:p>
          <a:p>
            <a:pPr marL="57150" indent="0">
              <a:lnSpc>
                <a:spcPct val="120000"/>
              </a:lnSpc>
              <a:buNone/>
            </a:pPr>
            <a:r>
              <a:rPr lang="zh-CN" altLang="zh-CN" sz="2800" dirty="0" smtClean="0"/>
              <a:t>4</a:t>
            </a:r>
            <a:r>
              <a:rPr lang="en-US" altLang="zh-CN" sz="2800" dirty="0" smtClean="0"/>
              <a:t>.M</a:t>
            </a:r>
            <a:r>
              <a:rPr lang="zh-CN" altLang="en-US" sz="2800" dirty="0" smtClean="0"/>
              <a:t>文件类型</a:t>
            </a:r>
            <a:endParaRPr lang="en-US" altLang="zh-CN" sz="2800" dirty="0" smtClean="0"/>
          </a:p>
          <a:p>
            <a:pPr marL="57150" indent="0">
              <a:lnSpc>
                <a:spcPct val="120000"/>
              </a:lnSpc>
              <a:buNone/>
            </a:pPr>
            <a:r>
              <a:rPr lang="en-US" altLang="zh-CN" sz="2400" dirty="0"/>
              <a:t>	</a:t>
            </a:r>
            <a:r>
              <a:rPr lang="zh-CN" altLang="en-US" sz="2400" dirty="0" smtClean="0"/>
              <a:t>命令文件：不带输入输出参数</a:t>
            </a:r>
            <a:endParaRPr lang="en-US" altLang="zh-CN" sz="2400" dirty="0" smtClean="0"/>
          </a:p>
          <a:p>
            <a:pPr marL="57150" indent="0">
              <a:lnSpc>
                <a:spcPct val="120000"/>
              </a:lnSpc>
              <a:buNone/>
            </a:pPr>
            <a:r>
              <a:rPr lang="en-US" altLang="zh-CN" sz="2400" dirty="0" smtClean="0"/>
              <a:t>	</a:t>
            </a:r>
            <a:r>
              <a:rPr lang="zh-CN" altLang="en-US" sz="2400" dirty="0" smtClean="0"/>
              <a:t>函数文件：可带输入输出参数</a:t>
            </a:r>
            <a:endParaRPr lang="en-US" altLang="zh-CN" sz="2400" dirty="0" smtClean="0"/>
          </a:p>
          <a:p>
            <a:pPr marL="57150" indent="0">
              <a:lnSpc>
                <a:spcPct val="80000"/>
              </a:lnSpc>
              <a:buNone/>
            </a:pPr>
            <a:endParaRPr lang="en-US" altLang="zh-CN" sz="18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60</a:t>
            </a:fld>
            <a:endParaRPr lang="zh-CN" altLang="en-US"/>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268760"/>
            <a:ext cx="4105349"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对象 7"/>
          <p:cNvGraphicFramePr>
            <a:graphicFrameLocks noChangeAspect="1"/>
          </p:cNvGraphicFramePr>
          <p:nvPr>
            <p:extLst>
              <p:ext uri="{D42A27DB-BD31-4B8C-83A1-F6EECF244321}">
                <p14:modId xmlns:p14="http://schemas.microsoft.com/office/powerpoint/2010/main" val="807601721"/>
              </p:ext>
            </p:extLst>
          </p:nvPr>
        </p:nvGraphicFramePr>
        <p:xfrm>
          <a:off x="6012160" y="4293096"/>
          <a:ext cx="2402667" cy="2016224"/>
        </p:xfrm>
        <a:graphic>
          <a:graphicData uri="http://schemas.openxmlformats.org/presentationml/2006/ole">
            <mc:AlternateContent xmlns:mc="http://schemas.openxmlformats.org/markup-compatibility/2006">
              <mc:Choice xmlns:v="urn:schemas-microsoft-com:vml" Requires="v">
                <p:oleObj spid="_x0000_s50211" name="Equation" r:id="rId5" imgW="1816100" imgH="1524000" progId="Equation.DSMT4">
                  <p:embed/>
                </p:oleObj>
              </mc:Choice>
              <mc:Fallback>
                <p:oleObj name="Equation" r:id="rId5" imgW="1816100" imgH="1524000" progId="Equation.DSMT4">
                  <p:embed/>
                  <p:pic>
                    <p:nvPicPr>
                      <p:cNvPr id="0" name=""/>
                      <p:cNvPicPr/>
                      <p:nvPr/>
                    </p:nvPicPr>
                    <p:blipFill>
                      <a:blip r:embed="rId6"/>
                      <a:stretch>
                        <a:fillRect/>
                      </a:stretch>
                    </p:blipFill>
                    <p:spPr>
                      <a:xfrm>
                        <a:off x="6012160" y="4293096"/>
                        <a:ext cx="2402667" cy="2016224"/>
                      </a:xfrm>
                      <a:prstGeom prst="rect">
                        <a:avLst/>
                      </a:prstGeom>
                      <a:solidFill>
                        <a:srgbClr val="FFFF00"/>
                      </a:solidFill>
                      <a:ln>
                        <a:solidFill>
                          <a:srgbClr val="FF0000"/>
                        </a:solidFill>
                      </a:ln>
                    </p:spPr>
                  </p:pic>
                </p:oleObj>
              </mc:Fallback>
            </mc:AlternateContent>
          </a:graphicData>
        </a:graphic>
      </p:graphicFrame>
    </p:spTree>
    <p:extLst>
      <p:ext uri="{BB962C8B-B14F-4D97-AF65-F5344CB8AC3E}">
        <p14:creationId xmlns:p14="http://schemas.microsoft.com/office/powerpoint/2010/main" val="119747510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1.9matlab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编程</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顺序程序结构</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112568"/>
          </a:xfrm>
        </p:spPr>
        <p:txBody>
          <a:bodyPr/>
          <a:lstStyle/>
          <a:p>
            <a:pPr marL="57150" indent="0">
              <a:lnSpc>
                <a:spcPct val="120000"/>
              </a:lnSpc>
              <a:buNone/>
            </a:pPr>
            <a:r>
              <a:rPr lang="en-US" altLang="zh-CN" sz="2800" dirty="0" smtClean="0"/>
              <a:t>Matlab</a:t>
            </a:r>
            <a:r>
              <a:rPr lang="zh-CN" altLang="en-US" sz="2800" dirty="0" smtClean="0"/>
              <a:t>的顺序结构一般包括下面的过程</a:t>
            </a:r>
            <a:endParaRPr lang="en-US" altLang="zh-CN" sz="2800" dirty="0" smtClean="0"/>
          </a:p>
          <a:p>
            <a:pPr marL="57150" indent="0">
              <a:lnSpc>
                <a:spcPct val="120000"/>
              </a:lnSpc>
              <a:buNone/>
            </a:pPr>
            <a:r>
              <a:rPr lang="zh-CN" altLang="zh-CN" sz="2800" dirty="0"/>
              <a:t> </a:t>
            </a:r>
            <a:r>
              <a:rPr lang="zh-CN" altLang="en-US" sz="2800" dirty="0" smtClean="0"/>
              <a:t>  </a:t>
            </a:r>
            <a:r>
              <a:rPr lang="zh-CN" altLang="en-US" sz="2400" dirty="0" smtClean="0"/>
              <a:t>数据输入</a:t>
            </a:r>
            <a:endParaRPr lang="en-US" altLang="zh-CN" sz="2400" dirty="0" smtClean="0"/>
          </a:p>
          <a:p>
            <a:pPr marL="457200" lvl="1" indent="0">
              <a:lnSpc>
                <a:spcPct val="120000"/>
              </a:lnSpc>
              <a:buNone/>
            </a:pPr>
            <a:r>
              <a:rPr lang="zh-CN" altLang="en-US" sz="2400" dirty="0" smtClean="0"/>
              <a:t>数据计算与处理</a:t>
            </a:r>
            <a:endParaRPr lang="en-US" altLang="zh-CN" sz="2400" dirty="0" smtClean="0"/>
          </a:p>
          <a:p>
            <a:pPr marL="457200" lvl="1" indent="0">
              <a:lnSpc>
                <a:spcPct val="120000"/>
              </a:lnSpc>
              <a:buNone/>
            </a:pPr>
            <a:r>
              <a:rPr lang="zh-CN" altLang="en-US" sz="2400" dirty="0" smtClean="0"/>
              <a:t>数据输出</a:t>
            </a:r>
            <a:endParaRPr lang="en-US" altLang="zh-CN" sz="1400" dirty="0"/>
          </a:p>
          <a:p>
            <a:pPr marL="57150" indent="0">
              <a:lnSpc>
                <a:spcPct val="120000"/>
              </a:lnSpc>
              <a:buNone/>
            </a:pPr>
            <a:r>
              <a:rPr lang="zh-CN" altLang="en-US" sz="2800" dirty="0" smtClean="0"/>
              <a:t>举例：</a:t>
            </a:r>
            <a:endParaRPr lang="en-US" altLang="zh-CN" sz="2800" dirty="0" smtClean="0"/>
          </a:p>
          <a:p>
            <a:pPr marL="57150" indent="0">
              <a:lnSpc>
                <a:spcPct val="120000"/>
              </a:lnSpc>
              <a:buNone/>
            </a:pPr>
            <a:r>
              <a:rPr lang="zh-CN" altLang="en-US" sz="2000" dirty="0" smtClean="0"/>
              <a:t>求</a:t>
            </a:r>
            <a:r>
              <a:rPr lang="zh-CN" altLang="en-US" sz="2000" dirty="0"/>
              <a:t>一元二次方程</a:t>
            </a:r>
            <a:r>
              <a:rPr lang="en-US" altLang="zh-CN" sz="2000" i="1" dirty="0"/>
              <a:t>ax</a:t>
            </a:r>
            <a:r>
              <a:rPr lang="en-US" altLang="zh-CN" sz="2000" baseline="30000" dirty="0"/>
              <a:t>2</a:t>
            </a:r>
            <a:r>
              <a:rPr lang="en-US" altLang="zh-CN" sz="2000" dirty="0"/>
              <a:t> + </a:t>
            </a:r>
            <a:r>
              <a:rPr lang="en-US" altLang="zh-CN" sz="2000" i="1" dirty="0" err="1"/>
              <a:t>bx</a:t>
            </a:r>
            <a:r>
              <a:rPr lang="en-US" altLang="zh-CN" sz="2000" i="1" dirty="0"/>
              <a:t> </a:t>
            </a:r>
            <a:r>
              <a:rPr lang="en-US" altLang="zh-CN" sz="2000" dirty="0"/>
              <a:t>+ </a:t>
            </a:r>
            <a:r>
              <a:rPr lang="en-US" altLang="zh-CN" sz="2000" i="1" dirty="0"/>
              <a:t>c</a:t>
            </a:r>
            <a:r>
              <a:rPr lang="en-US" altLang="zh-CN" sz="2000" dirty="0"/>
              <a:t> = 0</a:t>
            </a:r>
            <a:r>
              <a:rPr lang="zh-CN" altLang="en-US" sz="2000" dirty="0"/>
              <a:t>的根</a:t>
            </a:r>
            <a:r>
              <a:rPr lang="zh-CN" altLang="en-US" sz="2000" dirty="0" smtClean="0"/>
              <a:t>。</a:t>
            </a:r>
            <a:endParaRPr lang="en-US" altLang="zh-CN" sz="2000" dirty="0" smtClean="0"/>
          </a:p>
          <a:p>
            <a:pPr marL="57150" indent="0">
              <a:lnSpc>
                <a:spcPct val="120000"/>
              </a:lnSpc>
              <a:buNone/>
            </a:pPr>
            <a:r>
              <a:rPr lang="zh-CN" altLang="en-US" sz="2000" dirty="0" smtClean="0"/>
              <a:t>其程序包括：</a:t>
            </a:r>
            <a:endParaRPr lang="en-US" altLang="zh-CN" sz="2000" dirty="0" smtClean="0"/>
          </a:p>
          <a:p>
            <a:pPr marL="457200" lvl="1" indent="0">
              <a:lnSpc>
                <a:spcPct val="120000"/>
              </a:lnSpc>
              <a:buNone/>
            </a:pPr>
            <a:r>
              <a:rPr lang="zh-CN" altLang="en-US" sz="1600" dirty="0" smtClean="0"/>
              <a:t>参数输入</a:t>
            </a:r>
            <a:endParaRPr lang="en-US" altLang="zh-CN" sz="1600" dirty="0" smtClean="0"/>
          </a:p>
          <a:p>
            <a:pPr marL="457200" lvl="1" indent="0">
              <a:lnSpc>
                <a:spcPct val="120000"/>
              </a:lnSpc>
              <a:buNone/>
            </a:pPr>
            <a:r>
              <a:rPr lang="zh-CN" altLang="en-US" sz="1600" dirty="0" smtClean="0"/>
              <a:t>计算</a:t>
            </a:r>
            <a:endParaRPr lang="en-US" altLang="zh-CN" sz="1600" dirty="0" smtClean="0"/>
          </a:p>
          <a:p>
            <a:pPr marL="457200" lvl="1" indent="0">
              <a:lnSpc>
                <a:spcPct val="120000"/>
              </a:lnSpc>
              <a:buNone/>
            </a:pPr>
            <a:r>
              <a:rPr lang="zh-CN" altLang="en-US" sz="1600" dirty="0" smtClean="0"/>
              <a:t>显示结果</a:t>
            </a:r>
            <a:endParaRPr lang="en-US" altLang="zh-CN" sz="1600" dirty="0"/>
          </a:p>
          <a:p>
            <a:pPr marL="57150" indent="0">
              <a:lnSpc>
                <a:spcPct val="120000"/>
              </a:lnSpc>
              <a:buNone/>
            </a:pPr>
            <a:endParaRPr lang="en-US" altLang="zh-CN" sz="28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61</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20164336"/>
              </p:ext>
            </p:extLst>
          </p:nvPr>
        </p:nvGraphicFramePr>
        <p:xfrm>
          <a:off x="4860032" y="3284984"/>
          <a:ext cx="3865240" cy="2592288"/>
        </p:xfrm>
        <a:graphic>
          <a:graphicData uri="http://schemas.openxmlformats.org/presentationml/2006/ole">
            <mc:AlternateContent xmlns:mc="http://schemas.openxmlformats.org/markup-compatibility/2006">
              <mc:Choice xmlns:v="urn:schemas-microsoft-com:vml" Requires="v">
                <p:oleObj spid="_x0000_s51235" name="Equation" r:id="rId4" imgW="3505200" imgH="1638300" progId="Equation.DSMT4">
                  <p:embed/>
                </p:oleObj>
              </mc:Choice>
              <mc:Fallback>
                <p:oleObj name="Equation" r:id="rId4" imgW="3505200" imgH="1638300" progId="Equation.DSMT4">
                  <p:embed/>
                  <p:pic>
                    <p:nvPicPr>
                      <p:cNvPr id="0" name=""/>
                      <p:cNvPicPr/>
                      <p:nvPr/>
                    </p:nvPicPr>
                    <p:blipFill>
                      <a:blip r:embed="rId5"/>
                      <a:stretch>
                        <a:fillRect/>
                      </a:stretch>
                    </p:blipFill>
                    <p:spPr>
                      <a:xfrm>
                        <a:off x="4860032" y="3284984"/>
                        <a:ext cx="3865240" cy="2592288"/>
                      </a:xfrm>
                      <a:prstGeom prst="rect">
                        <a:avLst/>
                      </a:prstGeom>
                      <a:solidFill>
                        <a:srgbClr val="FFFF00"/>
                      </a:solidFill>
                      <a:ln>
                        <a:solidFill>
                          <a:srgbClr val="FF0000"/>
                        </a:solidFill>
                      </a:ln>
                    </p:spPr>
                  </p:pic>
                </p:oleObj>
              </mc:Fallback>
            </mc:AlternateContent>
          </a:graphicData>
        </a:graphic>
      </p:graphicFrame>
    </p:spTree>
    <p:extLst>
      <p:ext uri="{BB962C8B-B14F-4D97-AF65-F5344CB8AC3E}">
        <p14:creationId xmlns:p14="http://schemas.microsoft.com/office/powerpoint/2010/main" val="5901116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1.10matlab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编程</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选择结构</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3610744" cy="5112568"/>
          </a:xfrm>
        </p:spPr>
        <p:txBody>
          <a:bodyPr/>
          <a:lstStyle/>
          <a:p>
            <a:pPr marL="57150" indent="0">
              <a:lnSpc>
                <a:spcPct val="120000"/>
              </a:lnSpc>
              <a:buNone/>
            </a:pPr>
            <a:r>
              <a:rPr lang="en-US" altLang="zh-CN" sz="2400" dirty="0" smtClean="0"/>
              <a:t>if</a:t>
            </a:r>
            <a:r>
              <a:rPr lang="zh-CN" altLang="en-US" sz="2400" dirty="0" smtClean="0"/>
              <a:t>单分支   </a:t>
            </a:r>
            <a:r>
              <a:rPr lang="en-US" altLang="zh-CN" sz="2400" dirty="0" smtClean="0"/>
              <a:t>if</a:t>
            </a:r>
            <a:r>
              <a:rPr lang="zh-CN" altLang="en-US" sz="2400" dirty="0" smtClean="0"/>
              <a:t>双分支</a:t>
            </a:r>
            <a:endParaRPr lang="en-US" altLang="zh-CN" sz="2400" dirty="0" smtClean="0"/>
          </a:p>
          <a:p>
            <a:pPr marL="57150" indent="0">
              <a:lnSpc>
                <a:spcPct val="120000"/>
              </a:lnSpc>
              <a:buNone/>
            </a:pPr>
            <a:endParaRPr lang="en-US" altLang="zh-CN" sz="2400" dirty="0"/>
          </a:p>
          <a:p>
            <a:pPr marL="57150" indent="0">
              <a:lnSpc>
                <a:spcPct val="120000"/>
              </a:lnSpc>
              <a:buNone/>
            </a:pPr>
            <a:endParaRPr lang="en-US" altLang="zh-CN" sz="2400" dirty="0" smtClean="0"/>
          </a:p>
          <a:p>
            <a:pPr marL="57150" indent="0">
              <a:lnSpc>
                <a:spcPct val="120000"/>
              </a:lnSpc>
              <a:buNone/>
            </a:pPr>
            <a:endParaRPr lang="en-US" altLang="zh-CN" sz="2400" dirty="0"/>
          </a:p>
          <a:p>
            <a:pPr marL="57150" indent="0">
              <a:lnSpc>
                <a:spcPct val="120000"/>
              </a:lnSpc>
              <a:buNone/>
            </a:pPr>
            <a:endParaRPr lang="en-US" altLang="zh-CN" sz="2400" dirty="0" smtClean="0"/>
          </a:p>
          <a:p>
            <a:pPr marL="57150" indent="0">
              <a:lnSpc>
                <a:spcPct val="120000"/>
              </a:lnSpc>
              <a:buNone/>
            </a:pPr>
            <a:endParaRPr lang="en-US" altLang="zh-CN" sz="2400" dirty="0"/>
          </a:p>
          <a:p>
            <a:pPr marL="57150" indent="0">
              <a:lnSpc>
                <a:spcPct val="120000"/>
              </a:lnSpc>
              <a:buNone/>
            </a:pPr>
            <a:r>
              <a:rPr lang="en-US" altLang="zh-CN" sz="2400" dirty="0" smtClean="0"/>
              <a:t>switch</a:t>
            </a:r>
            <a:r>
              <a:rPr lang="zh-CN" altLang="en-US" sz="2400" dirty="0" smtClean="0"/>
              <a:t>语句</a:t>
            </a:r>
            <a:endParaRPr lang="en-US" altLang="zh-CN" sz="2400" dirty="0" smtClean="0"/>
          </a:p>
          <a:p>
            <a:pPr marL="57150" indent="0">
              <a:lnSpc>
                <a:spcPct val="80000"/>
              </a:lnSpc>
              <a:buNone/>
            </a:pPr>
            <a:endParaRPr lang="en-US" altLang="zh-CN" sz="18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62</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718404991"/>
              </p:ext>
            </p:extLst>
          </p:nvPr>
        </p:nvGraphicFramePr>
        <p:xfrm>
          <a:off x="2195736" y="1916832"/>
          <a:ext cx="1203294" cy="1656184"/>
        </p:xfrm>
        <a:graphic>
          <a:graphicData uri="http://schemas.openxmlformats.org/presentationml/2006/ole">
            <mc:AlternateContent xmlns:mc="http://schemas.openxmlformats.org/markup-compatibility/2006">
              <mc:Choice xmlns:v="urn:schemas-microsoft-com:vml" Requires="v">
                <p:oleObj spid="_x0000_s52369" name="Equation" r:id="rId4" imgW="889000" imgH="1181100" progId="Equation.DSMT4">
                  <p:embed/>
                </p:oleObj>
              </mc:Choice>
              <mc:Fallback>
                <p:oleObj name="Equation" r:id="rId4" imgW="889000" imgH="1181100" progId="Equation.DSMT4">
                  <p:embed/>
                  <p:pic>
                    <p:nvPicPr>
                      <p:cNvPr id="0" name=""/>
                      <p:cNvPicPr/>
                      <p:nvPr/>
                    </p:nvPicPr>
                    <p:blipFill>
                      <a:blip r:embed="rId5"/>
                      <a:stretch>
                        <a:fillRect/>
                      </a:stretch>
                    </p:blipFill>
                    <p:spPr>
                      <a:xfrm>
                        <a:off x="2195736" y="1916832"/>
                        <a:ext cx="1203294" cy="1656184"/>
                      </a:xfrm>
                      <a:prstGeom prst="rect">
                        <a:avLst/>
                      </a:prstGeom>
                      <a:solidFill>
                        <a:srgbClr val="FFFF00"/>
                      </a:solidFill>
                      <a:ln>
                        <a:solidFill>
                          <a:srgbClr val="FF0000"/>
                        </a:solid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12826506"/>
              </p:ext>
            </p:extLst>
          </p:nvPr>
        </p:nvGraphicFramePr>
        <p:xfrm>
          <a:off x="611560" y="1988840"/>
          <a:ext cx="1080120" cy="1062118"/>
        </p:xfrm>
        <a:graphic>
          <a:graphicData uri="http://schemas.openxmlformats.org/presentationml/2006/ole">
            <mc:AlternateContent xmlns:mc="http://schemas.openxmlformats.org/markup-compatibility/2006">
              <mc:Choice xmlns:v="urn:schemas-microsoft-com:vml" Requires="v">
                <p:oleObj spid="_x0000_s52370" name="Equation" r:id="rId6" imgW="762000" imgH="749300" progId="Equation.DSMT4">
                  <p:embed/>
                </p:oleObj>
              </mc:Choice>
              <mc:Fallback>
                <p:oleObj name="Equation" r:id="rId6" imgW="762000" imgH="749300" progId="Equation.DSMT4">
                  <p:embed/>
                  <p:pic>
                    <p:nvPicPr>
                      <p:cNvPr id="0" name=""/>
                      <p:cNvPicPr/>
                      <p:nvPr/>
                    </p:nvPicPr>
                    <p:blipFill>
                      <a:blip r:embed="rId7"/>
                      <a:stretch>
                        <a:fillRect/>
                      </a:stretch>
                    </p:blipFill>
                    <p:spPr>
                      <a:xfrm>
                        <a:off x="611560" y="1988840"/>
                        <a:ext cx="1080120" cy="1062118"/>
                      </a:xfrm>
                      <a:prstGeom prst="rect">
                        <a:avLst/>
                      </a:prstGeom>
                      <a:solidFill>
                        <a:srgbClr val="FFFF00"/>
                      </a:solidFill>
                      <a:ln>
                        <a:solidFill>
                          <a:srgbClr val="FF0000"/>
                        </a:solidFill>
                      </a:ln>
                    </p:spPr>
                  </p:pic>
                </p:oleObj>
              </mc:Fallback>
            </mc:AlternateContent>
          </a:graphicData>
        </a:graphic>
      </p:graphicFrame>
      <p:sp>
        <p:nvSpPr>
          <p:cNvPr id="9" name="内容占位符 2"/>
          <p:cNvSpPr txBox="1">
            <a:spLocks/>
          </p:cNvSpPr>
          <p:nvPr/>
        </p:nvSpPr>
        <p:spPr bwMode="auto">
          <a:xfrm>
            <a:off x="4139952" y="1340768"/>
            <a:ext cx="4258816"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nSpc>
                <a:spcPct val="120000"/>
              </a:lnSpc>
              <a:buFont typeface="Arial" pitchFamily="34" charset="0"/>
              <a:buNone/>
            </a:pPr>
            <a:r>
              <a:rPr lang="zh-CN" altLang="en-US" sz="2800" dirty="0" smtClean="0"/>
              <a:t>例题：计算分段函数</a:t>
            </a:r>
            <a:endParaRPr lang="en-US" altLang="zh-CN" sz="2800" dirty="0" smtClean="0"/>
          </a:p>
          <a:p>
            <a:pPr marL="57150" indent="0">
              <a:lnSpc>
                <a:spcPct val="120000"/>
              </a:lnSpc>
              <a:buFont typeface="Arial" pitchFamily="34" charset="0"/>
              <a:buNone/>
            </a:pPr>
            <a:endParaRPr lang="en-US" altLang="zh-CN" sz="2800" dirty="0"/>
          </a:p>
          <a:p>
            <a:pPr marL="57150" indent="0">
              <a:lnSpc>
                <a:spcPct val="120000"/>
              </a:lnSpc>
              <a:buFont typeface="Arial" pitchFamily="34" charset="0"/>
              <a:buNone/>
            </a:pPr>
            <a:endParaRPr lang="en-US" altLang="zh-CN" sz="2800" dirty="0" smtClean="0"/>
          </a:p>
          <a:p>
            <a:pPr marL="57150" indent="0">
              <a:lnSpc>
                <a:spcPct val="120000"/>
              </a:lnSpc>
              <a:buFont typeface="Arial" pitchFamily="34" charset="0"/>
              <a:buNone/>
            </a:pPr>
            <a:r>
              <a:rPr lang="zh-CN" altLang="en-US" sz="2800" dirty="0" smtClean="0"/>
              <a:t>程序为：</a:t>
            </a:r>
            <a:endParaRPr lang="en-US" altLang="zh-CN" sz="1800" dirty="0" smtClean="0"/>
          </a:p>
        </p:txBody>
      </p:sp>
      <p:graphicFrame>
        <p:nvGraphicFramePr>
          <p:cNvPr id="10" name="Object 4"/>
          <p:cNvGraphicFramePr>
            <a:graphicFrameLocks noChangeAspect="1"/>
          </p:cNvGraphicFramePr>
          <p:nvPr>
            <p:extLst>
              <p:ext uri="{D42A27DB-BD31-4B8C-83A1-F6EECF244321}">
                <p14:modId xmlns:p14="http://schemas.microsoft.com/office/powerpoint/2010/main" val="2963367275"/>
              </p:ext>
            </p:extLst>
          </p:nvPr>
        </p:nvGraphicFramePr>
        <p:xfrm>
          <a:off x="4716016" y="2060848"/>
          <a:ext cx="2951162" cy="1081087"/>
        </p:xfrm>
        <a:graphic>
          <a:graphicData uri="http://schemas.openxmlformats.org/presentationml/2006/ole">
            <mc:AlternateContent xmlns:mc="http://schemas.openxmlformats.org/markup-compatibility/2006">
              <mc:Choice xmlns:v="urn:schemas-microsoft-com:vml" Requires="v">
                <p:oleObj spid="_x0000_s52371" name="Equation" r:id="rId8" imgW="1638300" imgH="596900" progId="Equation.DSMT4">
                  <p:embed/>
                </p:oleObj>
              </mc:Choice>
              <mc:Fallback>
                <p:oleObj name="Equation" r:id="rId8" imgW="1638300" imgH="596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016" y="2060848"/>
                        <a:ext cx="2951162" cy="1081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337015198"/>
              </p:ext>
            </p:extLst>
          </p:nvPr>
        </p:nvGraphicFramePr>
        <p:xfrm>
          <a:off x="4932040" y="3717032"/>
          <a:ext cx="3240360" cy="2480454"/>
        </p:xfrm>
        <a:graphic>
          <a:graphicData uri="http://schemas.openxmlformats.org/presentationml/2006/ole">
            <mc:AlternateContent xmlns:mc="http://schemas.openxmlformats.org/markup-compatibility/2006">
              <mc:Choice xmlns:v="urn:schemas-microsoft-com:vml" Requires="v">
                <p:oleObj spid="_x0000_s52372" name="Equation" r:id="rId10" imgW="2273300" imgH="1701800" progId="Equation.DSMT4">
                  <p:embed/>
                </p:oleObj>
              </mc:Choice>
              <mc:Fallback>
                <p:oleObj name="Equation" r:id="rId10" imgW="2273300" imgH="1701800" progId="Equation.DSMT4">
                  <p:embed/>
                  <p:pic>
                    <p:nvPicPr>
                      <p:cNvPr id="0" name=""/>
                      <p:cNvPicPr/>
                      <p:nvPr/>
                    </p:nvPicPr>
                    <p:blipFill>
                      <a:blip r:embed="rId11"/>
                      <a:stretch>
                        <a:fillRect/>
                      </a:stretch>
                    </p:blipFill>
                    <p:spPr>
                      <a:xfrm>
                        <a:off x="4932040" y="3717032"/>
                        <a:ext cx="3240360" cy="2480454"/>
                      </a:xfrm>
                      <a:prstGeom prst="rect">
                        <a:avLst/>
                      </a:prstGeom>
                      <a:solidFill>
                        <a:srgbClr val="FFFF00"/>
                      </a:solidFill>
                      <a:ln>
                        <a:solidFill>
                          <a:srgbClr val="FF0000"/>
                        </a:solid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28169395"/>
              </p:ext>
            </p:extLst>
          </p:nvPr>
        </p:nvGraphicFramePr>
        <p:xfrm>
          <a:off x="2195736" y="3717032"/>
          <a:ext cx="1181100" cy="2540000"/>
        </p:xfrm>
        <a:graphic>
          <a:graphicData uri="http://schemas.openxmlformats.org/presentationml/2006/ole">
            <mc:AlternateContent xmlns:mc="http://schemas.openxmlformats.org/markup-compatibility/2006">
              <mc:Choice xmlns:v="urn:schemas-microsoft-com:vml" Requires="v">
                <p:oleObj spid="_x0000_s52373" name="Equation" r:id="rId12" imgW="1181100" imgH="2540000" progId="Equation.DSMT4">
                  <p:embed/>
                </p:oleObj>
              </mc:Choice>
              <mc:Fallback>
                <p:oleObj name="Equation" r:id="rId12" imgW="1181100" imgH="2540000" progId="Equation.DSMT4">
                  <p:embed/>
                  <p:pic>
                    <p:nvPicPr>
                      <p:cNvPr id="0" name=""/>
                      <p:cNvPicPr/>
                      <p:nvPr/>
                    </p:nvPicPr>
                    <p:blipFill>
                      <a:blip r:embed="rId13"/>
                      <a:stretch>
                        <a:fillRect/>
                      </a:stretch>
                    </p:blipFill>
                    <p:spPr>
                      <a:xfrm>
                        <a:off x="2195736" y="3717032"/>
                        <a:ext cx="1181100" cy="2540000"/>
                      </a:xfrm>
                      <a:prstGeom prst="rect">
                        <a:avLst/>
                      </a:prstGeom>
                      <a:solidFill>
                        <a:srgbClr val="FFFF00"/>
                      </a:solidFill>
                      <a:ln>
                        <a:solidFill>
                          <a:srgbClr val="FF0000"/>
                        </a:solidFill>
                      </a:ln>
                    </p:spPr>
                  </p:pic>
                </p:oleObj>
              </mc:Fallback>
            </mc:AlternateContent>
          </a:graphicData>
        </a:graphic>
      </p:graphicFrame>
    </p:spTree>
    <p:extLst>
      <p:ext uri="{BB962C8B-B14F-4D97-AF65-F5344CB8AC3E}">
        <p14:creationId xmlns:p14="http://schemas.microsoft.com/office/powerpoint/2010/main" val="243641697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1.11matlab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编程</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循环结构</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4618856" cy="5112568"/>
          </a:xfrm>
        </p:spPr>
        <p:txBody>
          <a:bodyPr/>
          <a:lstStyle/>
          <a:p>
            <a:pPr marL="57150" indent="0">
              <a:lnSpc>
                <a:spcPct val="120000"/>
              </a:lnSpc>
              <a:buNone/>
            </a:pPr>
            <a:r>
              <a:rPr lang="en-US" altLang="zh-CN" sz="2800" dirty="0" smtClean="0"/>
              <a:t>for</a:t>
            </a:r>
            <a:r>
              <a:rPr lang="zh-CN" altLang="en-US" sz="2800" dirty="0" smtClean="0"/>
              <a:t> 语句</a:t>
            </a:r>
            <a:endParaRPr lang="en-US" altLang="zh-CN" sz="2000" dirty="0" smtClean="0"/>
          </a:p>
          <a:p>
            <a:pPr marL="0" indent="0">
              <a:buNone/>
            </a:pPr>
            <a:r>
              <a:rPr lang="en-US" altLang="zh-CN" sz="2000" dirty="0" smtClean="0"/>
              <a:t>for </a:t>
            </a:r>
            <a:r>
              <a:rPr lang="zh-CN" altLang="en-US" sz="2000" dirty="0"/>
              <a:t>循环变量</a:t>
            </a:r>
            <a:r>
              <a:rPr lang="en-US" altLang="zh-CN" sz="2000" dirty="0"/>
              <a:t>=</a:t>
            </a:r>
            <a:r>
              <a:rPr lang="zh-CN" altLang="en-US" sz="2000" dirty="0"/>
              <a:t>表达式</a:t>
            </a:r>
            <a:r>
              <a:rPr lang="en-US" altLang="zh-CN" sz="2000" dirty="0"/>
              <a:t>1:</a:t>
            </a:r>
            <a:r>
              <a:rPr lang="zh-CN" altLang="en-US" sz="2000" dirty="0"/>
              <a:t>表达式</a:t>
            </a:r>
            <a:r>
              <a:rPr lang="en-US" altLang="zh-CN" sz="2000" dirty="0"/>
              <a:t>2:</a:t>
            </a:r>
            <a:r>
              <a:rPr lang="zh-CN" altLang="en-US" sz="2000" dirty="0"/>
              <a:t>表达式</a:t>
            </a:r>
            <a:r>
              <a:rPr lang="en-US" altLang="zh-CN" sz="2000" dirty="0"/>
              <a:t>3</a:t>
            </a:r>
          </a:p>
          <a:p>
            <a:pPr marL="0" indent="0">
              <a:buNone/>
            </a:pPr>
            <a:r>
              <a:rPr lang="en-US" altLang="zh-CN" sz="2000" dirty="0"/>
              <a:t>     </a:t>
            </a:r>
            <a:r>
              <a:rPr lang="zh-CN" altLang="en-US" sz="2000" dirty="0"/>
              <a:t>循环体语句</a:t>
            </a:r>
            <a:endParaRPr lang="en-US" altLang="zh-CN" sz="2000" dirty="0"/>
          </a:p>
          <a:p>
            <a:pPr marL="0" indent="0">
              <a:buNone/>
            </a:pPr>
            <a:r>
              <a:rPr lang="en-US" altLang="zh-CN" sz="2000" dirty="0" smtClean="0"/>
              <a:t>end</a:t>
            </a:r>
          </a:p>
          <a:p>
            <a:pPr marL="400050" lvl="1" indent="0">
              <a:buNone/>
            </a:pPr>
            <a:r>
              <a:rPr lang="zh-CN" altLang="en-US" sz="1400" dirty="0" smtClean="0"/>
              <a:t>表达式</a:t>
            </a:r>
            <a:r>
              <a:rPr lang="en-US" altLang="zh-CN" sz="1400" dirty="0"/>
              <a:t>1</a:t>
            </a:r>
            <a:r>
              <a:rPr lang="zh-CN" altLang="en-US" sz="1400" dirty="0"/>
              <a:t>的值为循环变量的初值，</a:t>
            </a:r>
            <a:endParaRPr lang="en-US" altLang="zh-CN" sz="1400" dirty="0"/>
          </a:p>
          <a:p>
            <a:pPr marL="400050" lvl="1" indent="0">
              <a:buNone/>
            </a:pPr>
            <a:r>
              <a:rPr lang="zh-CN" altLang="en-US" sz="1400" dirty="0"/>
              <a:t>表达式</a:t>
            </a:r>
            <a:r>
              <a:rPr lang="en-US" altLang="zh-CN" sz="1400" dirty="0"/>
              <a:t>2</a:t>
            </a:r>
            <a:r>
              <a:rPr lang="zh-CN" altLang="en-US" sz="1400" dirty="0"/>
              <a:t>的值为步长，</a:t>
            </a:r>
            <a:endParaRPr lang="en-US" altLang="zh-CN" sz="1400" dirty="0"/>
          </a:p>
          <a:p>
            <a:pPr marL="400050" lvl="1" indent="0">
              <a:buNone/>
            </a:pPr>
            <a:r>
              <a:rPr lang="zh-CN" altLang="en-US" sz="1400" dirty="0"/>
              <a:t>表达式</a:t>
            </a:r>
            <a:r>
              <a:rPr lang="en-US" altLang="zh-CN" sz="1400" dirty="0"/>
              <a:t>3</a:t>
            </a:r>
            <a:r>
              <a:rPr lang="zh-CN" altLang="en-US" sz="1400" dirty="0"/>
              <a:t>的值为循环变量的终值</a:t>
            </a:r>
            <a:r>
              <a:rPr lang="zh-CN" altLang="en-US" sz="1400" dirty="0" smtClean="0"/>
              <a:t>。</a:t>
            </a:r>
            <a:endParaRPr lang="en-US" altLang="zh-CN" sz="1400" dirty="0" smtClean="0"/>
          </a:p>
          <a:p>
            <a:pPr marL="400050" lvl="1" indent="0">
              <a:buNone/>
            </a:pPr>
            <a:r>
              <a:rPr lang="zh-CN" altLang="en-US" sz="1400" dirty="0" smtClean="0"/>
              <a:t>步长为</a:t>
            </a:r>
            <a:r>
              <a:rPr lang="en-US" altLang="zh-CN" sz="1400" dirty="0"/>
              <a:t>1</a:t>
            </a:r>
            <a:r>
              <a:rPr lang="zh-CN" altLang="en-US" sz="1400" dirty="0"/>
              <a:t>时，表达式</a:t>
            </a:r>
            <a:r>
              <a:rPr lang="en-US" altLang="zh-CN" sz="1400" dirty="0"/>
              <a:t>2</a:t>
            </a:r>
            <a:r>
              <a:rPr lang="zh-CN" altLang="en-US" sz="1400" dirty="0"/>
              <a:t>可以省略。</a:t>
            </a:r>
          </a:p>
          <a:p>
            <a:pPr marL="57150" indent="0">
              <a:lnSpc>
                <a:spcPct val="120000"/>
              </a:lnSpc>
              <a:buNone/>
            </a:pPr>
            <a:r>
              <a:rPr lang="en-US" altLang="zh-CN" sz="2800" dirty="0" smtClean="0"/>
              <a:t>while</a:t>
            </a:r>
            <a:r>
              <a:rPr lang="zh-CN" altLang="en-US" sz="2800" dirty="0" smtClean="0"/>
              <a:t>语句</a:t>
            </a:r>
            <a:endParaRPr lang="en-US" altLang="zh-CN" sz="2800" dirty="0" smtClean="0"/>
          </a:p>
          <a:p>
            <a:pPr marL="0" indent="0">
              <a:lnSpc>
                <a:spcPct val="90000"/>
              </a:lnSpc>
              <a:buNone/>
            </a:pPr>
            <a:r>
              <a:rPr lang="en-US" altLang="zh-CN" sz="1800" dirty="0"/>
              <a:t>while(</a:t>
            </a:r>
            <a:r>
              <a:rPr lang="zh-CN" altLang="en-US" sz="1800" dirty="0"/>
              <a:t>条件</a:t>
            </a:r>
            <a:r>
              <a:rPr lang="en-US" altLang="zh-CN" sz="1800" dirty="0"/>
              <a:t>)</a:t>
            </a:r>
          </a:p>
          <a:p>
            <a:pPr marL="0" indent="0">
              <a:lnSpc>
                <a:spcPct val="90000"/>
              </a:lnSpc>
              <a:buNone/>
            </a:pPr>
            <a:r>
              <a:rPr lang="en-US" altLang="zh-CN" sz="1800" dirty="0"/>
              <a:t>       </a:t>
            </a:r>
            <a:r>
              <a:rPr lang="zh-CN" altLang="en-US" sz="1800" dirty="0"/>
              <a:t>循环体语句</a:t>
            </a:r>
            <a:endParaRPr lang="en-US" altLang="zh-CN" sz="1800" dirty="0"/>
          </a:p>
          <a:p>
            <a:pPr marL="0" indent="0">
              <a:lnSpc>
                <a:spcPct val="90000"/>
              </a:lnSpc>
              <a:buNone/>
            </a:pPr>
            <a:r>
              <a:rPr lang="en-US" altLang="zh-CN" sz="1800" dirty="0" smtClean="0"/>
              <a:t>End</a:t>
            </a:r>
          </a:p>
          <a:p>
            <a:pPr marL="0" indent="0">
              <a:lnSpc>
                <a:spcPct val="90000"/>
              </a:lnSpc>
              <a:buNone/>
            </a:pPr>
            <a:endParaRPr lang="en-US" altLang="zh-CN" sz="1800" dirty="0" smtClean="0"/>
          </a:p>
          <a:p>
            <a:pPr marL="0" indent="0">
              <a:lnSpc>
                <a:spcPct val="90000"/>
              </a:lnSpc>
              <a:buNone/>
            </a:pPr>
            <a:r>
              <a:rPr lang="zh-CN" altLang="en-US" sz="2000" dirty="0" smtClean="0"/>
              <a:t>跳出循环的</a:t>
            </a:r>
            <a:r>
              <a:rPr lang="en-US" altLang="zh-CN" sz="2000" dirty="0"/>
              <a:t>break</a:t>
            </a:r>
            <a:r>
              <a:rPr lang="zh-CN" altLang="en-US" sz="2000" dirty="0"/>
              <a:t>语句和</a:t>
            </a:r>
            <a:r>
              <a:rPr lang="en-US" altLang="zh-CN" sz="2000" dirty="0"/>
              <a:t>continue</a:t>
            </a:r>
            <a:r>
              <a:rPr lang="zh-CN" altLang="en-US" sz="2000" dirty="0"/>
              <a:t>语句</a:t>
            </a:r>
            <a:endParaRPr lang="en-US" altLang="zh-CN" sz="2000" dirty="0"/>
          </a:p>
          <a:p>
            <a:pPr marL="0" indent="0">
              <a:lnSpc>
                <a:spcPct val="90000"/>
              </a:lnSpc>
              <a:buNone/>
            </a:pPr>
            <a:endParaRPr lang="en-US" altLang="zh-CN" sz="1800" dirty="0"/>
          </a:p>
          <a:p>
            <a:pPr marL="57150" indent="0">
              <a:lnSpc>
                <a:spcPct val="80000"/>
              </a:lnSpc>
              <a:buNone/>
            </a:pPr>
            <a:endParaRPr lang="en-US" altLang="zh-CN" sz="18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dirty="0" smtClean="0"/>
              <a:t>数字图像处理</a:t>
            </a:r>
            <a:r>
              <a:rPr lang="en-US" altLang="zh-CN" dirty="0" smtClean="0"/>
              <a:t>-</a:t>
            </a:r>
            <a:r>
              <a:rPr lang="zh-CN" altLang="en-US" dirty="0" smtClean="0"/>
              <a:t>第</a:t>
            </a:r>
            <a:r>
              <a:rPr lang="en-US" altLang="zh-CN" dirty="0" smtClean="0"/>
              <a:t>1</a:t>
            </a:r>
            <a:r>
              <a:rPr lang="zh-CN" altLang="en-US" dirty="0" smtClean="0"/>
              <a:t>讲</a:t>
            </a:r>
            <a:endParaRPr lang="zh-CN" altLang="en-US" dirty="0"/>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63</a:t>
            </a:fld>
            <a:endParaRPr lang="zh-CN" altLang="en-US"/>
          </a:p>
        </p:txBody>
      </p:sp>
      <p:sp>
        <p:nvSpPr>
          <p:cNvPr id="7" name="内容占位符 2"/>
          <p:cNvSpPr txBox="1">
            <a:spLocks/>
          </p:cNvSpPr>
          <p:nvPr/>
        </p:nvSpPr>
        <p:spPr bwMode="auto">
          <a:xfrm>
            <a:off x="5148064" y="1412776"/>
            <a:ext cx="3898776"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nSpc>
                <a:spcPct val="120000"/>
              </a:lnSpc>
              <a:buNone/>
            </a:pPr>
            <a:r>
              <a:rPr lang="zh-CN" altLang="en-US" sz="2800" dirty="0" smtClean="0"/>
              <a:t>举例：</a:t>
            </a:r>
            <a:r>
              <a:rPr lang="zh-CN" altLang="en-US" sz="1800" dirty="0"/>
              <a:t>一个</a:t>
            </a:r>
            <a:r>
              <a:rPr lang="en-US" altLang="zh-CN" sz="1800" dirty="0"/>
              <a:t>3</a:t>
            </a:r>
            <a:r>
              <a:rPr lang="zh-CN" altLang="en-US" sz="1800" dirty="0"/>
              <a:t>位整数各位数字的立方和等于该数本身则称该数为水仙花数。输出全部水仙花数。</a:t>
            </a:r>
            <a:endParaRPr lang="en-US" altLang="zh-CN" sz="1800" dirty="0"/>
          </a:p>
          <a:p>
            <a:pPr marL="57150" indent="0">
              <a:lnSpc>
                <a:spcPct val="120000"/>
              </a:lnSpc>
              <a:buFont typeface="Arial" pitchFamily="34" charset="0"/>
              <a:buNone/>
            </a:pPr>
            <a:endParaRPr lang="en-US" altLang="zh-CN" sz="2800" dirty="0" smtClean="0"/>
          </a:p>
          <a:p>
            <a:pPr marL="57150" indent="0">
              <a:lnSpc>
                <a:spcPct val="80000"/>
              </a:lnSpc>
              <a:buFont typeface="Arial" pitchFamily="34" charset="0"/>
              <a:buNone/>
            </a:pPr>
            <a:endParaRPr lang="en-US" altLang="zh-CN" sz="1800" dirty="0" smtClean="0"/>
          </a:p>
        </p:txBody>
      </p:sp>
      <p:graphicFrame>
        <p:nvGraphicFramePr>
          <p:cNvPr id="8" name="对象 7"/>
          <p:cNvGraphicFramePr>
            <a:graphicFrameLocks noChangeAspect="1"/>
          </p:cNvGraphicFramePr>
          <p:nvPr>
            <p:extLst>
              <p:ext uri="{D42A27DB-BD31-4B8C-83A1-F6EECF244321}">
                <p14:modId xmlns:p14="http://schemas.microsoft.com/office/powerpoint/2010/main" val="2500479046"/>
              </p:ext>
            </p:extLst>
          </p:nvPr>
        </p:nvGraphicFramePr>
        <p:xfrm>
          <a:off x="5292080" y="2924944"/>
          <a:ext cx="3467100" cy="3107680"/>
        </p:xfrm>
        <a:graphic>
          <a:graphicData uri="http://schemas.openxmlformats.org/presentationml/2006/ole">
            <mc:AlternateContent xmlns:mc="http://schemas.openxmlformats.org/markup-compatibility/2006">
              <mc:Choice xmlns:v="urn:schemas-microsoft-com:vml" Requires="v">
                <p:oleObj spid="_x0000_s53283" name="Equation" r:id="rId4" imgW="3467100" imgH="2387600" progId="Equation.DSMT4">
                  <p:embed/>
                </p:oleObj>
              </mc:Choice>
              <mc:Fallback>
                <p:oleObj name="Equation" r:id="rId4" imgW="3467100" imgH="2387600" progId="Equation.DSMT4">
                  <p:embed/>
                  <p:pic>
                    <p:nvPicPr>
                      <p:cNvPr id="0" name=""/>
                      <p:cNvPicPr/>
                      <p:nvPr/>
                    </p:nvPicPr>
                    <p:blipFill>
                      <a:blip r:embed="rId5"/>
                      <a:stretch>
                        <a:fillRect/>
                      </a:stretch>
                    </p:blipFill>
                    <p:spPr>
                      <a:xfrm>
                        <a:off x="5292080" y="2924944"/>
                        <a:ext cx="3467100" cy="3107680"/>
                      </a:xfrm>
                      <a:prstGeom prst="rect">
                        <a:avLst/>
                      </a:prstGeom>
                      <a:solidFill>
                        <a:srgbClr val="FFFF00"/>
                      </a:solidFill>
                      <a:ln>
                        <a:solidFill>
                          <a:srgbClr val="FF0000"/>
                        </a:solidFill>
                      </a:ln>
                    </p:spPr>
                  </p:pic>
                </p:oleObj>
              </mc:Fallback>
            </mc:AlternateContent>
          </a:graphicData>
        </a:graphic>
      </p:graphicFrame>
    </p:spTree>
    <p:extLst>
      <p:ext uri="{BB962C8B-B14F-4D97-AF65-F5344CB8AC3E}">
        <p14:creationId xmlns:p14="http://schemas.microsoft.com/office/powerpoint/2010/main" val="426892842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1.12matlab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编程</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函数</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112568"/>
          </a:xfrm>
        </p:spPr>
        <p:txBody>
          <a:bodyPr/>
          <a:lstStyle/>
          <a:p>
            <a:pPr marL="0" indent="0">
              <a:buNone/>
            </a:pPr>
            <a:r>
              <a:rPr lang="zh-CN" altLang="en-US" sz="2400" dirty="0"/>
              <a:t>函数文件由</a:t>
            </a:r>
            <a:r>
              <a:rPr lang="en-US" altLang="zh-CN" sz="2400" dirty="0"/>
              <a:t>function</a:t>
            </a:r>
            <a:r>
              <a:rPr lang="zh-CN" altLang="en-US" sz="2400" dirty="0"/>
              <a:t>语句引导，其基本结构为</a:t>
            </a:r>
            <a:endParaRPr lang="en-US" altLang="zh-CN" sz="2400" dirty="0"/>
          </a:p>
          <a:p>
            <a:pPr marL="0" indent="0">
              <a:buNone/>
            </a:pPr>
            <a:endParaRPr lang="en-US" altLang="zh-CN" sz="2400" dirty="0" smtClean="0"/>
          </a:p>
          <a:p>
            <a:pPr marL="0" indent="0">
              <a:buNone/>
            </a:pPr>
            <a:r>
              <a:rPr lang="en-US" altLang="zh-CN" sz="2400" dirty="0" smtClean="0"/>
              <a:t>function </a:t>
            </a:r>
            <a:r>
              <a:rPr lang="zh-CN" altLang="en-US" sz="2400" dirty="0"/>
              <a:t>输出形参表</a:t>
            </a:r>
            <a:r>
              <a:rPr lang="en-US" altLang="zh-CN" sz="2400" dirty="0"/>
              <a:t>=</a:t>
            </a:r>
            <a:r>
              <a:rPr lang="zh-CN" altLang="en-US" sz="2400" dirty="0"/>
              <a:t>函数名（输入形参表</a:t>
            </a:r>
            <a:r>
              <a:rPr lang="en-US" altLang="zh-CN" sz="2400" dirty="0"/>
              <a:t>)</a:t>
            </a:r>
          </a:p>
          <a:p>
            <a:pPr marL="0" indent="0">
              <a:buNone/>
            </a:pPr>
            <a:r>
              <a:rPr lang="en-US" altLang="zh-CN" sz="2400" dirty="0"/>
              <a:t>       </a:t>
            </a:r>
            <a:r>
              <a:rPr lang="zh-CN" altLang="en-US" sz="2400" dirty="0"/>
              <a:t>注释说明部分</a:t>
            </a:r>
            <a:endParaRPr lang="en-US" altLang="zh-CN" sz="2400" dirty="0"/>
          </a:p>
          <a:p>
            <a:pPr marL="0" indent="0">
              <a:buNone/>
            </a:pPr>
            <a:r>
              <a:rPr lang="en-US" altLang="zh-CN" sz="2400" dirty="0"/>
              <a:t>       </a:t>
            </a:r>
            <a:r>
              <a:rPr lang="zh-CN" altLang="en-US" sz="2400" dirty="0"/>
              <a:t>函数体语句</a:t>
            </a:r>
            <a:endParaRPr lang="en-US" altLang="zh-CN" sz="2400" dirty="0"/>
          </a:p>
          <a:p>
            <a:pPr marL="400050" lvl="1" indent="0">
              <a:buNone/>
            </a:pPr>
            <a:endParaRPr lang="en-US" altLang="zh-CN" sz="2000" dirty="0" smtClean="0"/>
          </a:p>
          <a:p>
            <a:pPr marL="400050" lvl="1" indent="0">
              <a:buNone/>
            </a:pPr>
            <a:r>
              <a:rPr lang="zh-CN" altLang="en-US" sz="2000" dirty="0" smtClean="0"/>
              <a:t>以</a:t>
            </a:r>
            <a:r>
              <a:rPr lang="en-US" altLang="zh-CN" sz="2000" dirty="0"/>
              <a:t>function</a:t>
            </a:r>
            <a:r>
              <a:rPr lang="zh-CN" altLang="en-US" sz="2000" dirty="0"/>
              <a:t>开头的一行为引导行，表示该</a:t>
            </a:r>
            <a:r>
              <a:rPr lang="en-US" altLang="zh-CN" sz="2000" dirty="0"/>
              <a:t>M</a:t>
            </a:r>
            <a:r>
              <a:rPr lang="zh-CN" altLang="en-US" sz="2000" dirty="0"/>
              <a:t>文件</a:t>
            </a:r>
            <a:r>
              <a:rPr lang="zh-CN" altLang="en-US" sz="2000" dirty="0" smtClean="0"/>
              <a:t>是函数</a:t>
            </a:r>
            <a:r>
              <a:rPr lang="zh-CN" altLang="en-US" sz="2000" dirty="0"/>
              <a:t>文件</a:t>
            </a:r>
            <a:r>
              <a:rPr lang="zh-CN" altLang="en-US" sz="2000" dirty="0" smtClean="0"/>
              <a:t>。</a:t>
            </a:r>
            <a:endParaRPr lang="en-US" altLang="zh-CN" sz="2000" dirty="0" smtClean="0"/>
          </a:p>
          <a:p>
            <a:pPr marL="400050" lvl="1" indent="0">
              <a:buNone/>
            </a:pPr>
            <a:r>
              <a:rPr lang="zh-CN" altLang="en-US" sz="2000" dirty="0" smtClean="0"/>
              <a:t>函数名命名规则与变量名</a:t>
            </a:r>
            <a:r>
              <a:rPr lang="zh-CN" altLang="en-US" sz="2000" dirty="0"/>
              <a:t>相同</a:t>
            </a:r>
            <a:r>
              <a:rPr lang="zh-CN" altLang="en-US" sz="2000" dirty="0" smtClean="0"/>
              <a:t>。</a:t>
            </a:r>
            <a:endParaRPr lang="en-US" altLang="zh-CN" sz="2000" dirty="0" smtClean="0"/>
          </a:p>
          <a:p>
            <a:pPr marL="400050" lvl="1" indent="0">
              <a:buNone/>
            </a:pPr>
            <a:r>
              <a:rPr lang="zh-CN" altLang="en-US" sz="2000" dirty="0" smtClean="0"/>
              <a:t>输入形参为函数输入参数</a:t>
            </a:r>
            <a:r>
              <a:rPr lang="zh-CN" altLang="en-US" sz="2000" dirty="0"/>
              <a:t>，</a:t>
            </a:r>
            <a:r>
              <a:rPr lang="zh-CN" altLang="en-US" sz="2000" dirty="0" smtClean="0"/>
              <a:t>输出形参为函数输出参数。</a:t>
            </a:r>
            <a:endParaRPr lang="en-US" altLang="zh-CN" sz="2000" dirty="0" smtClean="0"/>
          </a:p>
          <a:p>
            <a:pPr marL="400050" lvl="1" indent="0">
              <a:buNone/>
            </a:pPr>
            <a:r>
              <a:rPr lang="zh-CN" altLang="en-US" sz="2000" dirty="0" smtClean="0"/>
              <a:t>输出形参多于一个时，应该用方括号括起</a:t>
            </a:r>
            <a:r>
              <a:rPr lang="zh-CN" altLang="en-US" sz="2000" dirty="0"/>
              <a:t>来。</a:t>
            </a:r>
            <a:endParaRPr lang="en-US" altLang="zh-CN" sz="2000" dirty="0"/>
          </a:p>
          <a:p>
            <a:pPr marL="400050" lvl="1" indent="0">
              <a:buNone/>
            </a:pPr>
            <a:r>
              <a:rPr lang="zh-CN" altLang="en-US" sz="2000" dirty="0" smtClean="0"/>
              <a:t>函数</a:t>
            </a:r>
            <a:r>
              <a:rPr lang="zh-CN" altLang="en-US" sz="2000" dirty="0"/>
              <a:t>文件名通常由函数名再加上扩展名</a:t>
            </a:r>
            <a:r>
              <a:rPr lang="en-US" altLang="zh-CN" sz="2000" dirty="0"/>
              <a:t>.m</a:t>
            </a:r>
            <a:r>
              <a:rPr lang="zh-CN" altLang="en-US" sz="2000" dirty="0"/>
              <a:t>组成</a:t>
            </a:r>
            <a:r>
              <a:rPr lang="zh-CN" altLang="en-US" sz="2000" dirty="0" smtClean="0"/>
              <a:t>，</a:t>
            </a:r>
            <a:endParaRPr lang="en-US" altLang="zh-CN" sz="2000" dirty="0" smtClean="0"/>
          </a:p>
          <a:p>
            <a:pPr marL="400050" lvl="1" indent="0">
              <a:buNone/>
            </a:pPr>
            <a:r>
              <a:rPr lang="zh-CN" altLang="en-US" sz="2000" dirty="0" smtClean="0"/>
              <a:t>函数文件名与函数名不同时</a:t>
            </a:r>
            <a:r>
              <a:rPr lang="zh-CN" altLang="en-US" sz="2000" dirty="0"/>
              <a:t>，</a:t>
            </a:r>
            <a:r>
              <a:rPr lang="en-US" altLang="zh-CN" sz="2000" dirty="0" smtClean="0"/>
              <a:t>MATLAB</a:t>
            </a:r>
            <a:r>
              <a:rPr lang="zh-CN" altLang="en-US" sz="2000" dirty="0" smtClean="0"/>
              <a:t>确认函数文件名。</a:t>
            </a:r>
            <a:endParaRPr lang="en-US" altLang="zh-CN" sz="2000" dirty="0" smtClean="0"/>
          </a:p>
          <a:p>
            <a:pPr marL="400050" lvl="1" indent="0">
              <a:buNone/>
            </a:pPr>
            <a:r>
              <a:rPr lang="zh-CN" altLang="en-US" sz="2000" dirty="0" smtClean="0"/>
              <a:t>因此，调用时</a:t>
            </a:r>
            <a:r>
              <a:rPr lang="zh-CN" altLang="en-US" sz="2000" dirty="0"/>
              <a:t>使用函数文件名。</a:t>
            </a:r>
          </a:p>
          <a:p>
            <a:pPr marL="57150" indent="0">
              <a:lnSpc>
                <a:spcPct val="80000"/>
              </a:lnSpc>
              <a:buNone/>
            </a:pPr>
            <a:endParaRPr lang="en-US" altLang="zh-CN" sz="16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64</a:t>
            </a:fld>
            <a:endParaRPr lang="zh-CN" altLang="en-US"/>
          </a:p>
        </p:txBody>
      </p:sp>
    </p:spTree>
    <p:extLst>
      <p:ext uri="{BB962C8B-B14F-4D97-AF65-F5344CB8AC3E}">
        <p14:creationId xmlns:p14="http://schemas.microsoft.com/office/powerpoint/2010/main" val="42803378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1.13matlab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编程</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程序调试</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29600" cy="5112568"/>
          </a:xfrm>
        </p:spPr>
        <p:txBody>
          <a:bodyPr/>
          <a:lstStyle/>
          <a:p>
            <a:pPr>
              <a:lnSpc>
                <a:spcPct val="110000"/>
              </a:lnSpc>
            </a:pPr>
            <a:r>
              <a:rPr lang="zh-CN" altLang="en-US" sz="2400" dirty="0"/>
              <a:t>应用程序</a:t>
            </a:r>
            <a:r>
              <a:rPr lang="zh-CN" altLang="en-US" sz="2400" dirty="0" smtClean="0"/>
              <a:t>的错误包括：语法错误、运行时错误。</a:t>
            </a:r>
            <a:endParaRPr lang="en-US" altLang="zh-CN" sz="2400" dirty="0" smtClean="0"/>
          </a:p>
          <a:p>
            <a:pPr>
              <a:lnSpc>
                <a:spcPct val="110000"/>
              </a:lnSpc>
            </a:pPr>
            <a:r>
              <a:rPr lang="zh-CN" altLang="en-US" sz="2400" dirty="0" smtClean="0"/>
              <a:t>语法错误包括</a:t>
            </a:r>
            <a:r>
              <a:rPr lang="zh-CN" altLang="en-US" sz="2400" dirty="0"/>
              <a:t>：</a:t>
            </a:r>
            <a:r>
              <a:rPr lang="zh-CN" altLang="en-US" sz="2400" dirty="0" smtClean="0"/>
              <a:t>函数名拼写错</a:t>
            </a:r>
            <a:r>
              <a:rPr lang="zh-CN" altLang="en-US" sz="2400" dirty="0"/>
              <a:t>、表达式书写错、数据类型错误等。</a:t>
            </a:r>
            <a:r>
              <a:rPr lang="en-US" altLang="zh-CN" sz="2400" dirty="0"/>
              <a:t>MATLAB</a:t>
            </a:r>
            <a:r>
              <a:rPr lang="zh-CN" altLang="en-US" sz="2400" dirty="0"/>
              <a:t>能够检查出大部分的语法错误，</a:t>
            </a:r>
            <a:r>
              <a:rPr lang="zh-CN" altLang="en-US" sz="2400" dirty="0" smtClean="0"/>
              <a:t>给出错误</a:t>
            </a:r>
            <a:r>
              <a:rPr lang="zh-CN" altLang="en-US" sz="2400" dirty="0"/>
              <a:t>信息，并标出错误在程序中的行号。</a:t>
            </a:r>
            <a:endParaRPr lang="en-US" altLang="zh-CN" sz="2400" dirty="0"/>
          </a:p>
          <a:p>
            <a:pPr>
              <a:lnSpc>
                <a:spcPct val="110000"/>
              </a:lnSpc>
            </a:pPr>
            <a:r>
              <a:rPr lang="zh-CN" altLang="en-US" sz="2400" dirty="0" smtClean="0"/>
              <a:t>程序运行时错误是指程序</a:t>
            </a:r>
            <a:r>
              <a:rPr lang="zh-CN" altLang="en-US" sz="2400" dirty="0"/>
              <a:t>的运行结果有错误，这类错误也称为程序逻辑错误。</a:t>
            </a:r>
            <a:r>
              <a:rPr lang="en-US" altLang="zh-CN" sz="2400" dirty="0"/>
              <a:t>MATLAB</a:t>
            </a:r>
            <a:r>
              <a:rPr lang="zh-CN" altLang="en-US" sz="2400" dirty="0" smtClean="0"/>
              <a:t>系统对逻辑错误是无能为力的。这时可以通过调试手段发现程序</a:t>
            </a:r>
            <a:r>
              <a:rPr lang="zh-CN" altLang="en-US" sz="2400" dirty="0"/>
              <a:t>中的逻辑错误，最常见的办法是通过获取中间结果的方式来获取错误可能发生的程序段，以便进一步分析错误的原因。</a:t>
            </a:r>
            <a:endParaRPr lang="en-US" altLang="zh-CN" sz="2400" dirty="0"/>
          </a:p>
          <a:p>
            <a:pPr>
              <a:lnSpc>
                <a:spcPct val="110000"/>
              </a:lnSpc>
            </a:pPr>
            <a:r>
              <a:rPr lang="zh-CN" altLang="en-US" sz="2400" dirty="0"/>
              <a:t>使用</a:t>
            </a:r>
            <a:r>
              <a:rPr lang="en-US" altLang="zh-CN" sz="2400" dirty="0"/>
              <a:t>MATLAB</a:t>
            </a:r>
            <a:r>
              <a:rPr lang="zh-CN" altLang="en-US" sz="2400" dirty="0"/>
              <a:t>的调试菜单（</a:t>
            </a:r>
            <a:r>
              <a:rPr lang="en-US" altLang="zh-CN" sz="2400" dirty="0"/>
              <a:t>Debug</a:t>
            </a:r>
            <a:r>
              <a:rPr lang="zh-CN" altLang="en-US" sz="2400" dirty="0"/>
              <a:t>），通过图形界面操作来实现程序调试，包括设置断点、控制程序单步运行等操作。</a:t>
            </a:r>
            <a:endParaRPr lang="en-US" altLang="zh-CN" sz="2400" dirty="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65</a:t>
            </a:fld>
            <a:endParaRPr lang="zh-CN" altLang="en-US"/>
          </a:p>
        </p:txBody>
      </p:sp>
    </p:spTree>
    <p:extLst>
      <p:ext uri="{BB962C8B-B14F-4D97-AF65-F5344CB8AC3E}">
        <p14:creationId xmlns:p14="http://schemas.microsoft.com/office/powerpoint/2010/main" val="21582011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1.14matlab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编程</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程序优化</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4186808" cy="5112568"/>
          </a:xfrm>
        </p:spPr>
        <p:txBody>
          <a:bodyPr/>
          <a:lstStyle/>
          <a:p>
            <a:pPr marL="57150" indent="0">
              <a:lnSpc>
                <a:spcPct val="120000"/>
              </a:lnSpc>
              <a:buNone/>
            </a:pPr>
            <a:r>
              <a:rPr lang="en-US" altLang="zh-CN" sz="2400" dirty="0" smtClean="0"/>
              <a:t>1.</a:t>
            </a:r>
            <a:r>
              <a:rPr lang="zh-CN" altLang="en-US" sz="2400" dirty="0" smtClean="0"/>
              <a:t>向量化</a:t>
            </a:r>
            <a:endParaRPr lang="en-US" altLang="zh-CN" sz="2400" dirty="0" smtClean="0"/>
          </a:p>
          <a:p>
            <a:pPr marL="457200" lvl="1" indent="0">
              <a:lnSpc>
                <a:spcPct val="120000"/>
              </a:lnSpc>
              <a:buNone/>
            </a:pPr>
            <a:r>
              <a:rPr lang="zh-CN" altLang="en-US" sz="2000" dirty="0" smtClean="0"/>
              <a:t>多采用向量运算</a:t>
            </a:r>
            <a:endParaRPr lang="en-US" altLang="zh-CN" sz="2000" dirty="0" smtClean="0"/>
          </a:p>
          <a:p>
            <a:pPr marL="57150" indent="0">
              <a:lnSpc>
                <a:spcPct val="120000"/>
              </a:lnSpc>
              <a:buNone/>
            </a:pPr>
            <a:r>
              <a:rPr lang="zh-CN" altLang="zh-CN" sz="2400" dirty="0" smtClean="0"/>
              <a:t>2</a:t>
            </a:r>
            <a:r>
              <a:rPr lang="en-US" altLang="zh-CN" sz="2400" dirty="0" smtClean="0"/>
              <a:t>.</a:t>
            </a:r>
            <a:r>
              <a:rPr lang="zh-CN" altLang="en-US" sz="2400" dirty="0"/>
              <a:t>预</a:t>
            </a:r>
            <a:r>
              <a:rPr lang="zh-CN" altLang="en-US" sz="2400" dirty="0" smtClean="0"/>
              <a:t>分配内存空间</a:t>
            </a:r>
            <a:endParaRPr lang="en-US" altLang="zh-CN" sz="2400" dirty="0" smtClean="0"/>
          </a:p>
          <a:p>
            <a:pPr marL="457200" lvl="1" indent="0">
              <a:lnSpc>
                <a:spcPct val="120000"/>
              </a:lnSpc>
              <a:buNone/>
            </a:pPr>
            <a:r>
              <a:rPr lang="zh-CN" altLang="en-US" sz="2000" dirty="0"/>
              <a:t>通过在循环之前预分配向量或数组</a:t>
            </a:r>
            <a:r>
              <a:rPr lang="zh-CN" altLang="en-US" sz="2000" dirty="0" smtClean="0"/>
              <a:t>的内存空间可以提高循环</a:t>
            </a:r>
            <a:r>
              <a:rPr lang="zh-CN" altLang="en-US" sz="2000" dirty="0"/>
              <a:t>的处理速度。</a:t>
            </a:r>
            <a:endParaRPr lang="en-US" altLang="zh-CN" sz="2000" dirty="0" smtClean="0"/>
          </a:p>
          <a:p>
            <a:pPr marL="57150" indent="0">
              <a:lnSpc>
                <a:spcPct val="120000"/>
              </a:lnSpc>
              <a:buNone/>
            </a:pPr>
            <a:r>
              <a:rPr lang="zh-CN" altLang="zh-CN" sz="2400" dirty="0" smtClean="0"/>
              <a:t>3</a:t>
            </a:r>
            <a:r>
              <a:rPr lang="en-US" altLang="zh-CN" sz="2400" dirty="0" smtClean="0"/>
              <a:t>.</a:t>
            </a:r>
            <a:r>
              <a:rPr lang="zh-CN" altLang="en-US" sz="2400" dirty="0" smtClean="0"/>
              <a:t>减小运算强度</a:t>
            </a:r>
            <a:endParaRPr lang="en-US" altLang="zh-CN" sz="2400" dirty="0" smtClean="0"/>
          </a:p>
          <a:p>
            <a:pPr marL="457200" lvl="1" indent="0">
              <a:lnSpc>
                <a:spcPct val="120000"/>
              </a:lnSpc>
              <a:buNone/>
            </a:pPr>
            <a:r>
              <a:rPr lang="zh-CN" altLang="en-US" sz="2000" dirty="0"/>
              <a:t>采用运算量更小的表达式，一般来说，乘法比乘方运算快，加法比乘法运算快，位运算比求余运算快。</a:t>
            </a:r>
            <a:endParaRPr lang="en-US" altLang="zh-CN" sz="20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66</a:t>
            </a:fld>
            <a:endParaRPr lang="zh-CN" altLang="en-US"/>
          </a:p>
        </p:txBody>
      </p:sp>
      <p:sp>
        <p:nvSpPr>
          <p:cNvPr id="7" name="内容占位符 2"/>
          <p:cNvSpPr txBox="1">
            <a:spLocks/>
          </p:cNvSpPr>
          <p:nvPr/>
        </p:nvSpPr>
        <p:spPr bwMode="auto">
          <a:xfrm>
            <a:off x="4572000" y="1340768"/>
            <a:ext cx="3898776" cy="51125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nSpc>
                <a:spcPct val="80000"/>
              </a:lnSpc>
              <a:buFont typeface="Arial" pitchFamily="34" charset="0"/>
              <a:buNone/>
            </a:pPr>
            <a:r>
              <a:rPr lang="en-US" altLang="zh-CN" sz="2400" dirty="0" smtClean="0"/>
              <a:t>1.</a:t>
            </a:r>
            <a:r>
              <a:rPr lang="zh-CN" altLang="en-US" sz="2400" dirty="0" smtClean="0"/>
              <a:t>向量化举例：</a:t>
            </a:r>
            <a:endParaRPr lang="en-US" altLang="zh-CN" sz="2000" dirty="0" smtClean="0"/>
          </a:p>
          <a:p>
            <a:pPr marL="57150" indent="0">
              <a:lnSpc>
                <a:spcPct val="80000"/>
              </a:lnSpc>
              <a:buFont typeface="Arial" pitchFamily="34" charset="0"/>
              <a:buNone/>
            </a:pPr>
            <a:endParaRPr lang="en-US" altLang="zh-CN" sz="1050" dirty="0" smtClean="0"/>
          </a:p>
          <a:p>
            <a:pPr marL="57150" indent="0">
              <a:lnSpc>
                <a:spcPct val="80000"/>
              </a:lnSpc>
              <a:buFont typeface="Arial" pitchFamily="34" charset="0"/>
              <a:buNone/>
            </a:pPr>
            <a:r>
              <a:rPr lang="zh-CN" altLang="en-US" sz="2000" dirty="0" smtClean="0"/>
              <a:t>计算</a:t>
            </a:r>
            <a:endParaRPr lang="en-US" altLang="zh-CN" sz="2000" dirty="0" smtClean="0"/>
          </a:p>
          <a:p>
            <a:pPr marL="57150" indent="0">
              <a:lnSpc>
                <a:spcPct val="80000"/>
              </a:lnSpc>
              <a:buFont typeface="Arial" pitchFamily="34" charset="0"/>
              <a:buNone/>
            </a:pPr>
            <a:endParaRPr lang="en-US" altLang="zh-CN" sz="2000" dirty="0"/>
          </a:p>
          <a:p>
            <a:pPr marL="57150" indent="0">
              <a:lnSpc>
                <a:spcPct val="80000"/>
              </a:lnSpc>
              <a:buFont typeface="Arial" pitchFamily="34" charset="0"/>
              <a:buNone/>
            </a:pPr>
            <a:endParaRPr lang="en-US" altLang="zh-CN" sz="2000" dirty="0" smtClean="0"/>
          </a:p>
          <a:p>
            <a:pPr marL="57150" indent="0">
              <a:lnSpc>
                <a:spcPct val="80000"/>
              </a:lnSpc>
              <a:buFont typeface="Arial" pitchFamily="34" charset="0"/>
              <a:buNone/>
            </a:pPr>
            <a:endParaRPr lang="en-US" altLang="zh-CN" sz="2000" dirty="0"/>
          </a:p>
          <a:p>
            <a:pPr marL="57150" indent="0">
              <a:lnSpc>
                <a:spcPct val="80000"/>
              </a:lnSpc>
              <a:buFont typeface="Arial" pitchFamily="34" charset="0"/>
              <a:buNone/>
            </a:pPr>
            <a:endParaRPr lang="en-US" altLang="zh-CN" sz="2000" dirty="0" smtClean="0"/>
          </a:p>
          <a:p>
            <a:pPr marL="57150" indent="0">
              <a:lnSpc>
                <a:spcPct val="80000"/>
              </a:lnSpc>
              <a:buFont typeface="Arial" pitchFamily="34" charset="0"/>
              <a:buNone/>
            </a:pPr>
            <a:endParaRPr lang="en-US" altLang="zh-CN" sz="2000" dirty="0"/>
          </a:p>
          <a:p>
            <a:pPr marL="57150" indent="0">
              <a:lnSpc>
                <a:spcPct val="80000"/>
              </a:lnSpc>
              <a:buFont typeface="Arial" pitchFamily="34" charset="0"/>
              <a:buNone/>
            </a:pPr>
            <a:endParaRPr lang="en-US" altLang="zh-CN" sz="2000" dirty="0" smtClean="0"/>
          </a:p>
          <a:p>
            <a:pPr marL="57150" indent="0">
              <a:lnSpc>
                <a:spcPct val="80000"/>
              </a:lnSpc>
              <a:buNone/>
            </a:pPr>
            <a:r>
              <a:rPr lang="zh-CN" altLang="zh-CN" sz="2400" dirty="0"/>
              <a:t>2</a:t>
            </a:r>
            <a:r>
              <a:rPr lang="en-US" altLang="zh-CN" sz="2400" dirty="0"/>
              <a:t>.</a:t>
            </a:r>
            <a:r>
              <a:rPr lang="zh-CN" altLang="en-US" sz="2400" dirty="0"/>
              <a:t>预</a:t>
            </a:r>
            <a:r>
              <a:rPr lang="zh-CN" altLang="en-US" sz="2400" dirty="0" smtClean="0"/>
              <a:t>分配内存空间举例：</a:t>
            </a:r>
            <a:endParaRPr lang="en-US" altLang="zh-CN" sz="2400" dirty="0"/>
          </a:p>
          <a:p>
            <a:pPr marL="57150" indent="0">
              <a:lnSpc>
                <a:spcPct val="80000"/>
              </a:lnSpc>
              <a:buFont typeface="Arial" pitchFamily="34" charset="0"/>
              <a:buNone/>
            </a:pPr>
            <a:endParaRPr lang="en-US" altLang="zh-CN" sz="2000" dirty="0" smtClean="0"/>
          </a:p>
        </p:txBody>
      </p:sp>
      <p:graphicFrame>
        <p:nvGraphicFramePr>
          <p:cNvPr id="8" name="Object 4"/>
          <p:cNvGraphicFramePr>
            <a:graphicFrameLocks noChangeAspect="1"/>
          </p:cNvGraphicFramePr>
          <p:nvPr>
            <p:extLst>
              <p:ext uri="{D42A27DB-BD31-4B8C-83A1-F6EECF244321}">
                <p14:modId xmlns:p14="http://schemas.microsoft.com/office/powerpoint/2010/main" val="573225591"/>
              </p:ext>
            </p:extLst>
          </p:nvPr>
        </p:nvGraphicFramePr>
        <p:xfrm>
          <a:off x="5673725" y="1700213"/>
          <a:ext cx="2116138" cy="504825"/>
        </p:xfrm>
        <a:graphic>
          <a:graphicData uri="http://schemas.openxmlformats.org/presentationml/2006/ole">
            <mc:AlternateContent xmlns:mc="http://schemas.openxmlformats.org/markup-compatibility/2006">
              <mc:Choice xmlns:v="urn:schemas-microsoft-com:vml" Requires="v">
                <p:oleObj spid="_x0000_s56456" name="Equation" r:id="rId4" imgW="1206500" imgH="355600" progId="Equation.DSMT4">
                  <p:embed/>
                </p:oleObj>
              </mc:Choice>
              <mc:Fallback>
                <p:oleObj name="Equation" r:id="rId4" imgW="1206500" imgH="355600" progId="Equation.DSMT4">
                  <p:embed/>
                  <p:pic>
                    <p:nvPicPr>
                      <p:cNvPr id="0" name=""/>
                      <p:cNvPicPr>
                        <a:picLocks noChangeAspect="1" noChangeArrowheads="1"/>
                      </p:cNvPicPr>
                      <p:nvPr/>
                    </p:nvPicPr>
                    <p:blipFill>
                      <a:blip r:embed="rId5"/>
                      <a:srcRect/>
                      <a:stretch>
                        <a:fillRect/>
                      </a:stretch>
                    </p:blipFill>
                    <p:spPr bwMode="auto">
                      <a:xfrm>
                        <a:off x="5673725" y="1700213"/>
                        <a:ext cx="2116138" cy="504825"/>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68691269"/>
              </p:ext>
            </p:extLst>
          </p:nvPr>
        </p:nvGraphicFramePr>
        <p:xfrm>
          <a:off x="5220072" y="2348880"/>
          <a:ext cx="1003300" cy="1435100"/>
        </p:xfrm>
        <a:graphic>
          <a:graphicData uri="http://schemas.openxmlformats.org/presentationml/2006/ole">
            <mc:AlternateContent xmlns:mc="http://schemas.openxmlformats.org/markup-compatibility/2006">
              <mc:Choice xmlns:v="urn:schemas-microsoft-com:vml" Requires="v">
                <p:oleObj spid="_x0000_s56457" name="Equation" r:id="rId6" imgW="1003300" imgH="1435100" progId="Equation.DSMT4">
                  <p:embed/>
                </p:oleObj>
              </mc:Choice>
              <mc:Fallback>
                <p:oleObj name="Equation" r:id="rId6" imgW="1003300" imgH="1435100" progId="Equation.DSMT4">
                  <p:embed/>
                  <p:pic>
                    <p:nvPicPr>
                      <p:cNvPr id="0" name=""/>
                      <p:cNvPicPr/>
                      <p:nvPr/>
                    </p:nvPicPr>
                    <p:blipFill>
                      <a:blip r:embed="rId7"/>
                      <a:stretch>
                        <a:fillRect/>
                      </a:stretch>
                    </p:blipFill>
                    <p:spPr>
                      <a:xfrm>
                        <a:off x="5220072" y="2348880"/>
                        <a:ext cx="1003300" cy="1435100"/>
                      </a:xfrm>
                      <a:prstGeom prst="rect">
                        <a:avLst/>
                      </a:prstGeom>
                      <a:solidFill>
                        <a:srgbClr val="CCFFCC"/>
                      </a:solidFill>
                      <a:ln>
                        <a:solidFill>
                          <a:srgbClr val="FF0000"/>
                        </a:solidFill>
                      </a:ln>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94997251"/>
              </p:ext>
            </p:extLst>
          </p:nvPr>
        </p:nvGraphicFramePr>
        <p:xfrm>
          <a:off x="6660232" y="2420888"/>
          <a:ext cx="952500" cy="1244600"/>
        </p:xfrm>
        <a:graphic>
          <a:graphicData uri="http://schemas.openxmlformats.org/presentationml/2006/ole">
            <mc:AlternateContent xmlns:mc="http://schemas.openxmlformats.org/markup-compatibility/2006">
              <mc:Choice xmlns:v="urn:schemas-microsoft-com:vml" Requires="v">
                <p:oleObj spid="_x0000_s56458" name="Equation" r:id="rId8" imgW="952500" imgH="1244600" progId="Equation.DSMT4">
                  <p:embed/>
                </p:oleObj>
              </mc:Choice>
              <mc:Fallback>
                <p:oleObj name="Equation" r:id="rId8" imgW="952500" imgH="1244600" progId="Equation.DSMT4">
                  <p:embed/>
                  <p:pic>
                    <p:nvPicPr>
                      <p:cNvPr id="0" name=""/>
                      <p:cNvPicPr/>
                      <p:nvPr/>
                    </p:nvPicPr>
                    <p:blipFill>
                      <a:blip r:embed="rId9"/>
                      <a:stretch>
                        <a:fillRect/>
                      </a:stretch>
                    </p:blipFill>
                    <p:spPr>
                      <a:xfrm>
                        <a:off x="6660232" y="2420888"/>
                        <a:ext cx="952500" cy="1244600"/>
                      </a:xfrm>
                      <a:prstGeom prst="rect">
                        <a:avLst/>
                      </a:prstGeom>
                      <a:solidFill>
                        <a:srgbClr val="FFFF00"/>
                      </a:solidFill>
                      <a:ln>
                        <a:solidFill>
                          <a:srgbClr val="FF0000"/>
                        </a:solid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182682939"/>
              </p:ext>
            </p:extLst>
          </p:nvPr>
        </p:nvGraphicFramePr>
        <p:xfrm>
          <a:off x="4932040" y="4653136"/>
          <a:ext cx="1549400" cy="1224136"/>
        </p:xfrm>
        <a:graphic>
          <a:graphicData uri="http://schemas.openxmlformats.org/presentationml/2006/ole">
            <mc:AlternateContent xmlns:mc="http://schemas.openxmlformats.org/markup-compatibility/2006">
              <mc:Choice xmlns:v="urn:schemas-microsoft-com:vml" Requires="v">
                <p:oleObj spid="_x0000_s56459" name="Equation" r:id="rId10" imgW="1549400" imgH="1181100" progId="Equation.DSMT4">
                  <p:embed/>
                </p:oleObj>
              </mc:Choice>
              <mc:Fallback>
                <p:oleObj name="Equation" r:id="rId10" imgW="1549400" imgH="1181100" progId="Equation.DSMT4">
                  <p:embed/>
                  <p:pic>
                    <p:nvPicPr>
                      <p:cNvPr id="0" name=""/>
                      <p:cNvPicPr/>
                      <p:nvPr/>
                    </p:nvPicPr>
                    <p:blipFill>
                      <a:blip r:embed="rId11"/>
                      <a:stretch>
                        <a:fillRect/>
                      </a:stretch>
                    </p:blipFill>
                    <p:spPr>
                      <a:xfrm>
                        <a:off x="4932040" y="4653136"/>
                        <a:ext cx="1549400" cy="1224136"/>
                      </a:xfrm>
                      <a:prstGeom prst="rect">
                        <a:avLst/>
                      </a:prstGeom>
                      <a:solidFill>
                        <a:srgbClr val="CCFFCC"/>
                      </a:solidFill>
                      <a:ln>
                        <a:solidFill>
                          <a:srgbClr val="FF0000"/>
                        </a:solid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842597390"/>
              </p:ext>
            </p:extLst>
          </p:nvPr>
        </p:nvGraphicFramePr>
        <p:xfrm>
          <a:off x="6660232" y="4653136"/>
          <a:ext cx="1549400" cy="1219200"/>
        </p:xfrm>
        <a:graphic>
          <a:graphicData uri="http://schemas.openxmlformats.org/presentationml/2006/ole">
            <mc:AlternateContent xmlns:mc="http://schemas.openxmlformats.org/markup-compatibility/2006">
              <mc:Choice xmlns:v="urn:schemas-microsoft-com:vml" Requires="v">
                <p:oleObj spid="_x0000_s56460" name="Equation" r:id="rId12" imgW="1549400" imgH="1219200" progId="Equation.DSMT4">
                  <p:embed/>
                </p:oleObj>
              </mc:Choice>
              <mc:Fallback>
                <p:oleObj name="Equation" r:id="rId12" imgW="1549400" imgH="1219200" progId="Equation.DSMT4">
                  <p:embed/>
                  <p:pic>
                    <p:nvPicPr>
                      <p:cNvPr id="0" name=""/>
                      <p:cNvPicPr/>
                      <p:nvPr/>
                    </p:nvPicPr>
                    <p:blipFill>
                      <a:blip r:embed="rId13"/>
                      <a:stretch>
                        <a:fillRect/>
                      </a:stretch>
                    </p:blipFill>
                    <p:spPr>
                      <a:xfrm>
                        <a:off x="6660232" y="4653136"/>
                        <a:ext cx="1549400" cy="1219200"/>
                      </a:xfrm>
                      <a:prstGeom prst="rect">
                        <a:avLst/>
                      </a:prstGeom>
                      <a:solidFill>
                        <a:srgbClr val="FFFF00"/>
                      </a:solidFill>
                      <a:ln>
                        <a:solidFill>
                          <a:srgbClr val="FF0000"/>
                        </a:solidFill>
                      </a:ln>
                    </p:spPr>
                  </p:pic>
                </p:oleObj>
              </mc:Fallback>
            </mc:AlternateContent>
          </a:graphicData>
        </a:graphic>
      </p:graphicFrame>
    </p:spTree>
    <p:extLst>
      <p:ext uri="{BB962C8B-B14F-4D97-AF65-F5344CB8AC3E}">
        <p14:creationId xmlns:p14="http://schemas.microsoft.com/office/powerpoint/2010/main" val="190500845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1.15matlab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图像的输入和输出</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19256" cy="5112568"/>
          </a:xfrm>
        </p:spPr>
        <p:txBody>
          <a:bodyPr/>
          <a:lstStyle/>
          <a:p>
            <a:pPr marL="57150" indent="0">
              <a:lnSpc>
                <a:spcPct val="120000"/>
              </a:lnSpc>
              <a:buNone/>
            </a:pPr>
            <a:r>
              <a:rPr lang="en-US" altLang="zh-CN" sz="2400" dirty="0" smtClean="0"/>
              <a:t>1.</a:t>
            </a:r>
            <a:r>
              <a:rPr lang="zh-CN" altLang="en-US" sz="2400" dirty="0" smtClean="0"/>
              <a:t>图像的类型</a:t>
            </a:r>
            <a:endParaRPr lang="en-US" altLang="zh-CN" sz="2000" dirty="0"/>
          </a:p>
          <a:p>
            <a:pPr indent="266700"/>
            <a:r>
              <a:rPr lang="en-US" altLang="zh-CN" sz="1800" dirty="0" smtClean="0">
                <a:latin typeface="宋体" charset="0"/>
              </a:rPr>
              <a:t>MATLAB</a:t>
            </a:r>
            <a:r>
              <a:rPr lang="zh-CN" altLang="en-US" sz="1800" dirty="0" smtClean="0">
                <a:latin typeface="宋体" charset="0"/>
              </a:rPr>
              <a:t>中支持真彩色图像、索引图像、灰度图像、二值图像</a:t>
            </a:r>
            <a:r>
              <a:rPr lang="en-US" altLang="zh-CN" sz="1800" dirty="0" smtClean="0">
                <a:latin typeface="宋体" charset="0"/>
              </a:rPr>
              <a:t>4</a:t>
            </a:r>
            <a:r>
              <a:rPr lang="zh-CN" altLang="en-US" sz="1800" dirty="0" smtClean="0">
                <a:latin typeface="宋体" charset="0"/>
              </a:rPr>
              <a:t>种不同的图像类型，不同类型的图像在</a:t>
            </a:r>
            <a:r>
              <a:rPr lang="en-US" altLang="zh-CN" sz="1800" dirty="0" smtClean="0">
                <a:latin typeface="宋体" charset="0"/>
              </a:rPr>
              <a:t>MATLAB</a:t>
            </a:r>
            <a:r>
              <a:rPr lang="zh-CN" altLang="en-US" sz="1800" dirty="0" smtClean="0">
                <a:latin typeface="宋体" charset="0"/>
              </a:rPr>
              <a:t>中的数据存储形式不同。</a:t>
            </a:r>
            <a:endParaRPr lang="en-US" altLang="zh-CN" sz="1800" dirty="0" smtClean="0">
              <a:latin typeface="宋体" charset="0"/>
            </a:endParaRPr>
          </a:p>
          <a:p>
            <a:pPr indent="266700"/>
            <a:r>
              <a:rPr lang="zh-CN" altLang="en-US" sz="1800" dirty="0" smtClean="0">
                <a:latin typeface="宋体" charset="0"/>
              </a:rPr>
              <a:t>灰度图像（</a:t>
            </a:r>
            <a:r>
              <a:rPr lang="en-US" altLang="zh-CN" sz="1800" dirty="0" smtClean="0">
                <a:latin typeface="宋体" charset="0"/>
              </a:rPr>
              <a:t>Intensity images</a:t>
            </a:r>
            <a:r>
              <a:rPr lang="zh-CN" altLang="en-US" sz="1800" dirty="0" smtClean="0">
                <a:latin typeface="宋体" charset="0"/>
              </a:rPr>
              <a:t>）只使用一个数据矩阵存储图像，矩阵的每个元素为该像素点的灰度值，数据类型可以是整型或浮点型。</a:t>
            </a:r>
            <a:endParaRPr lang="en-US" altLang="zh-CN" sz="1800" dirty="0" smtClean="0">
              <a:latin typeface="宋体" charset="0"/>
            </a:endParaRPr>
          </a:p>
          <a:p>
            <a:pPr indent="266700"/>
            <a:r>
              <a:rPr lang="zh-CN" altLang="en-US" sz="1800" dirty="0" smtClean="0">
                <a:latin typeface="宋体" charset="0"/>
              </a:rPr>
              <a:t>真彩色图像（</a:t>
            </a:r>
            <a:r>
              <a:rPr lang="en-US" altLang="zh-CN" sz="1800" dirty="0" smtClean="0">
                <a:latin typeface="宋体" charset="0"/>
              </a:rPr>
              <a:t>RGB images</a:t>
            </a:r>
            <a:r>
              <a:rPr lang="zh-CN" altLang="en-US" sz="1800" dirty="0" smtClean="0">
                <a:latin typeface="宋体" charset="0"/>
              </a:rPr>
              <a:t>）是通过</a:t>
            </a:r>
            <a:r>
              <a:rPr lang="en-US" altLang="zh-CN" sz="1800" dirty="0" smtClean="0">
                <a:latin typeface="宋体" charset="0"/>
              </a:rPr>
              <a:t>R</a:t>
            </a:r>
            <a:r>
              <a:rPr lang="zh-CN" altLang="en-US" sz="1800" dirty="0" smtClean="0">
                <a:latin typeface="宋体" charset="0"/>
              </a:rPr>
              <a:t>（红）、</a:t>
            </a:r>
            <a:r>
              <a:rPr lang="en-US" altLang="zh-CN" sz="1800" dirty="0" smtClean="0">
                <a:latin typeface="宋体" charset="0"/>
              </a:rPr>
              <a:t>G</a:t>
            </a:r>
            <a:r>
              <a:rPr lang="zh-CN" altLang="en-US" sz="1800" dirty="0" smtClean="0">
                <a:latin typeface="宋体" charset="0"/>
              </a:rPr>
              <a:t>（绿）、</a:t>
            </a:r>
            <a:r>
              <a:rPr lang="en-US" altLang="zh-CN" sz="1800" dirty="0" smtClean="0">
                <a:latin typeface="宋体" charset="0"/>
              </a:rPr>
              <a:t>B</a:t>
            </a:r>
            <a:r>
              <a:rPr lang="zh-CN" altLang="en-US" sz="1800" dirty="0" smtClean="0">
                <a:latin typeface="宋体" charset="0"/>
              </a:rPr>
              <a:t>（蓝）</a:t>
            </a:r>
            <a:r>
              <a:rPr lang="en-US" altLang="zh-CN" sz="1800" dirty="0" smtClean="0">
                <a:latin typeface="宋体" charset="0"/>
              </a:rPr>
              <a:t>3</a:t>
            </a:r>
            <a:r>
              <a:rPr lang="zh-CN" altLang="en-US" sz="1800" dirty="0" smtClean="0">
                <a:latin typeface="宋体" charset="0"/>
              </a:rPr>
              <a:t>个颜色分量的灰度值的组合来表示一个像素的颜色。</a:t>
            </a:r>
            <a:endParaRPr lang="en-US" altLang="zh-CN" sz="1800" dirty="0" smtClean="0">
              <a:latin typeface="宋体" charset="0"/>
            </a:endParaRPr>
          </a:p>
          <a:p>
            <a:pPr indent="266700"/>
            <a:r>
              <a:rPr lang="zh-CN" altLang="en-US" sz="1800" dirty="0" smtClean="0">
                <a:latin typeface="宋体" charset="0"/>
              </a:rPr>
              <a:t>二值图像（</a:t>
            </a:r>
            <a:r>
              <a:rPr lang="en-US" altLang="zh-CN" sz="1800" dirty="0" smtClean="0">
                <a:latin typeface="宋体" charset="0"/>
              </a:rPr>
              <a:t>Binary images</a:t>
            </a:r>
            <a:r>
              <a:rPr lang="zh-CN" altLang="en-US" sz="1800" dirty="0" smtClean="0">
                <a:latin typeface="宋体" charset="0"/>
              </a:rPr>
              <a:t>）也只需一个数据矩阵即可完成图像的存储，其中每个像素只有</a:t>
            </a:r>
            <a:r>
              <a:rPr lang="en-US" altLang="zh-CN" sz="1800" dirty="0" smtClean="0">
                <a:latin typeface="宋体" charset="0"/>
              </a:rPr>
              <a:t>0</a:t>
            </a:r>
            <a:r>
              <a:rPr lang="zh-CN" altLang="en-US" sz="1800" dirty="0" smtClean="0">
                <a:latin typeface="宋体" charset="0"/>
              </a:rPr>
              <a:t>或</a:t>
            </a:r>
            <a:r>
              <a:rPr lang="en-US" altLang="zh-CN" sz="1800" dirty="0" smtClean="0">
                <a:latin typeface="宋体" charset="0"/>
              </a:rPr>
              <a:t>1</a:t>
            </a:r>
            <a:r>
              <a:rPr lang="zh-CN" altLang="en-US" sz="1800" dirty="0" smtClean="0">
                <a:latin typeface="宋体" charset="0"/>
              </a:rPr>
              <a:t>两个灰度值。</a:t>
            </a:r>
          </a:p>
          <a:p>
            <a:pPr indent="266700"/>
            <a:r>
              <a:rPr lang="zh-CN" altLang="en-US" sz="1800" dirty="0" smtClean="0">
                <a:latin typeface="宋体" charset="0"/>
              </a:rPr>
              <a:t>索引图像（</a:t>
            </a:r>
            <a:r>
              <a:rPr lang="en-US" altLang="zh-CN" sz="1800" dirty="0" smtClean="0">
                <a:latin typeface="宋体" charset="0"/>
              </a:rPr>
              <a:t>Index images</a:t>
            </a:r>
            <a:r>
              <a:rPr lang="zh-CN" altLang="en-US" sz="1800" dirty="0" smtClean="0">
                <a:latin typeface="宋体" charset="0"/>
              </a:rPr>
              <a:t>）包含数据索引矩阵和颜色映射矩阵两个数据结构。</a:t>
            </a:r>
            <a:endParaRPr lang="en-US" altLang="zh-CN" sz="2000" dirty="0" smtClean="0"/>
          </a:p>
          <a:p>
            <a:pPr marL="57150" indent="0">
              <a:lnSpc>
                <a:spcPct val="120000"/>
              </a:lnSpc>
              <a:buNone/>
            </a:pPr>
            <a:r>
              <a:rPr lang="zh-CN" altLang="zh-CN" sz="2400" dirty="0" smtClean="0"/>
              <a:t>2</a:t>
            </a:r>
            <a:r>
              <a:rPr lang="en-US" altLang="zh-CN" sz="2400" dirty="0" smtClean="0"/>
              <a:t>.</a:t>
            </a:r>
            <a:r>
              <a:rPr lang="zh-CN" altLang="en-US" sz="2400" dirty="0" smtClean="0"/>
              <a:t>类型转换</a:t>
            </a:r>
            <a:endParaRPr lang="en-US" altLang="zh-CN" sz="2400" dirty="0"/>
          </a:p>
          <a:p>
            <a:pPr marL="342900" lvl="1" indent="266700">
              <a:lnSpc>
                <a:spcPct val="120000"/>
              </a:lnSpc>
              <a:buFont typeface="Arial" pitchFamily="34" charset="0"/>
              <a:buChar char="•"/>
            </a:pPr>
            <a:r>
              <a:rPr lang="zh-CN" altLang="en-US" sz="1800" dirty="0" smtClean="0">
                <a:latin typeface="宋体" charset="0"/>
              </a:rPr>
              <a:t>真彩色图像转灰度图像</a:t>
            </a:r>
            <a:r>
              <a:rPr lang="en-US" altLang="zh-CN" sz="2000" dirty="0" smtClean="0">
                <a:solidFill>
                  <a:srgbClr val="0000FF"/>
                </a:solidFill>
                <a:latin typeface="微软雅黑" charset="0"/>
                <a:ea typeface="微软雅黑" charset="0"/>
                <a:cs typeface="微软雅黑" charset="0"/>
              </a:rPr>
              <a:t> </a:t>
            </a:r>
            <a:r>
              <a:rPr lang="en-US" altLang="zh-CN" sz="1400" dirty="0">
                <a:solidFill>
                  <a:srgbClr val="0000FF"/>
                </a:solidFill>
                <a:latin typeface="微软雅黑" charset="0"/>
                <a:ea typeface="微软雅黑" charset="0"/>
                <a:cs typeface="微软雅黑" charset="0"/>
              </a:rPr>
              <a:t>I</a:t>
            </a:r>
            <a:r>
              <a:rPr lang="en-US" altLang="zh-CN" sz="1400" dirty="0" smtClean="0">
                <a:solidFill>
                  <a:srgbClr val="0000FF"/>
                </a:solidFill>
                <a:latin typeface="微软雅黑" charset="0"/>
                <a:ea typeface="微软雅黑" charset="0"/>
                <a:cs typeface="微软雅黑" charset="0"/>
              </a:rPr>
              <a:t>= rgb2gray(RGB)</a:t>
            </a:r>
            <a:r>
              <a:rPr lang="zh-CN" altLang="en-US" sz="1400" dirty="0">
                <a:solidFill>
                  <a:srgbClr val="0000FF"/>
                </a:solidFill>
                <a:latin typeface="微软雅黑" charset="0"/>
                <a:ea typeface="微软雅黑" charset="0"/>
                <a:cs typeface="微软雅黑" charset="0"/>
              </a:rPr>
              <a:t>：</a:t>
            </a:r>
            <a:r>
              <a:rPr lang="zh-CN" altLang="en-US" sz="1400" dirty="0" smtClean="0">
                <a:solidFill>
                  <a:srgbClr val="0000FF"/>
                </a:solidFill>
                <a:latin typeface="微软雅黑" charset="0"/>
                <a:ea typeface="微软雅黑" charset="0"/>
                <a:cs typeface="微软雅黑" charset="0"/>
              </a:rPr>
              <a:t>把真彩色图像</a:t>
            </a:r>
            <a:r>
              <a:rPr lang="en-US" altLang="zh-CN" sz="1400" dirty="0" smtClean="0">
                <a:solidFill>
                  <a:srgbClr val="0000FF"/>
                </a:solidFill>
                <a:latin typeface="微软雅黑" charset="0"/>
                <a:ea typeface="微软雅黑" charset="0"/>
                <a:cs typeface="微软雅黑" charset="0"/>
              </a:rPr>
              <a:t>RGB</a:t>
            </a:r>
            <a:r>
              <a:rPr lang="zh-CN" altLang="en-US" sz="1400" dirty="0" smtClean="0">
                <a:solidFill>
                  <a:srgbClr val="0000FF"/>
                </a:solidFill>
                <a:latin typeface="微软雅黑" charset="0"/>
                <a:ea typeface="微软雅黑" charset="0"/>
                <a:cs typeface="微软雅黑" charset="0"/>
              </a:rPr>
              <a:t>转换成灰度图像</a:t>
            </a:r>
            <a:r>
              <a:rPr lang="en-US" altLang="zh-CN" sz="1400" dirty="0" smtClean="0">
                <a:solidFill>
                  <a:srgbClr val="0000FF"/>
                </a:solidFill>
                <a:latin typeface="微软雅黑" charset="0"/>
                <a:ea typeface="微软雅黑" charset="0"/>
                <a:cs typeface="微软雅黑" charset="0"/>
              </a:rPr>
              <a:t>I</a:t>
            </a:r>
          </a:p>
          <a:p>
            <a:pPr marL="342900" lvl="1" indent="266700">
              <a:lnSpc>
                <a:spcPct val="120000"/>
              </a:lnSpc>
              <a:buFont typeface="Arial" pitchFamily="34" charset="0"/>
              <a:buChar char="•"/>
            </a:pPr>
            <a:r>
              <a:rPr lang="zh-CN" altLang="en-US" sz="1800" dirty="0">
                <a:latin typeface="宋体" charset="0"/>
              </a:rPr>
              <a:t>索引图像转灰度图像</a:t>
            </a:r>
            <a:r>
              <a:rPr lang="en-US" altLang="zh-CN" sz="2000" dirty="0">
                <a:solidFill>
                  <a:srgbClr val="0000FF"/>
                </a:solidFill>
                <a:latin typeface="微软雅黑" charset="0"/>
                <a:ea typeface="微软雅黑" charset="0"/>
                <a:cs typeface="微软雅黑" charset="0"/>
              </a:rPr>
              <a:t> </a:t>
            </a:r>
            <a:r>
              <a:rPr lang="en-US" altLang="zh-CN" sz="1400" dirty="0">
                <a:solidFill>
                  <a:srgbClr val="0000FF"/>
                </a:solidFill>
                <a:latin typeface="微软雅黑" charset="0"/>
                <a:ea typeface="微软雅黑" charset="0"/>
                <a:cs typeface="微软雅黑" charset="0"/>
              </a:rPr>
              <a:t>I= ind2gray(</a:t>
            </a:r>
            <a:r>
              <a:rPr lang="en-US" altLang="zh-CN" sz="1400" dirty="0" err="1">
                <a:solidFill>
                  <a:srgbClr val="0000FF"/>
                </a:solidFill>
                <a:latin typeface="微软雅黑" charset="0"/>
                <a:ea typeface="微软雅黑" charset="0"/>
                <a:cs typeface="微软雅黑" charset="0"/>
              </a:rPr>
              <a:t>X,map</a:t>
            </a:r>
            <a:r>
              <a:rPr lang="en-US" altLang="zh-CN" sz="1400" dirty="0">
                <a:solidFill>
                  <a:srgbClr val="0000FF"/>
                </a:solidFill>
                <a:latin typeface="微软雅黑" charset="0"/>
                <a:ea typeface="微软雅黑" charset="0"/>
                <a:cs typeface="微软雅黑" charset="0"/>
              </a:rPr>
              <a:t>)</a:t>
            </a:r>
            <a:r>
              <a:rPr lang="zh-CN" altLang="en-US" sz="1400" dirty="0">
                <a:solidFill>
                  <a:srgbClr val="0000FF"/>
                </a:solidFill>
                <a:latin typeface="微软雅黑" charset="0"/>
                <a:ea typeface="微软雅黑" charset="0"/>
                <a:cs typeface="微软雅黑" charset="0"/>
              </a:rPr>
              <a:t>：把索引图像</a:t>
            </a:r>
            <a:r>
              <a:rPr lang="en-US" altLang="zh-CN" sz="1400" dirty="0">
                <a:solidFill>
                  <a:srgbClr val="0000FF"/>
                </a:solidFill>
                <a:latin typeface="微软雅黑" charset="0"/>
                <a:ea typeface="微软雅黑" charset="0"/>
                <a:cs typeface="微软雅黑" charset="0"/>
              </a:rPr>
              <a:t>X</a:t>
            </a:r>
            <a:r>
              <a:rPr lang="zh-CN" altLang="en-US" sz="1400" dirty="0">
                <a:solidFill>
                  <a:srgbClr val="0000FF"/>
                </a:solidFill>
                <a:latin typeface="微软雅黑" charset="0"/>
                <a:ea typeface="微软雅黑" charset="0"/>
                <a:cs typeface="微软雅黑" charset="0"/>
              </a:rPr>
              <a:t>（色图</a:t>
            </a:r>
            <a:r>
              <a:rPr lang="en-US" altLang="zh-CN" sz="1400" dirty="0">
                <a:solidFill>
                  <a:srgbClr val="0000FF"/>
                </a:solidFill>
                <a:latin typeface="微软雅黑" charset="0"/>
                <a:ea typeface="微软雅黑" charset="0"/>
                <a:cs typeface="微软雅黑" charset="0"/>
              </a:rPr>
              <a:t>map</a:t>
            </a:r>
            <a:r>
              <a:rPr lang="zh-CN" altLang="en-US" sz="1400" dirty="0">
                <a:solidFill>
                  <a:srgbClr val="0000FF"/>
                </a:solidFill>
                <a:latin typeface="微软雅黑" charset="0"/>
                <a:ea typeface="微软雅黑" charset="0"/>
                <a:cs typeface="微软雅黑" charset="0"/>
              </a:rPr>
              <a:t>）转换成灰度图像</a:t>
            </a:r>
            <a:r>
              <a:rPr lang="en-US" altLang="zh-CN" sz="1400" dirty="0">
                <a:solidFill>
                  <a:srgbClr val="0000FF"/>
                </a:solidFill>
                <a:latin typeface="微软雅黑" charset="0"/>
                <a:ea typeface="微软雅黑" charset="0"/>
                <a:cs typeface="微软雅黑" charset="0"/>
              </a:rPr>
              <a:t>I</a:t>
            </a:r>
            <a:endParaRPr lang="en-US" altLang="zh-CN" sz="1400" dirty="0"/>
          </a:p>
          <a:p>
            <a:pPr marL="342900" lvl="1" indent="266700">
              <a:lnSpc>
                <a:spcPct val="120000"/>
              </a:lnSpc>
              <a:buFont typeface="Arial" pitchFamily="34" charset="0"/>
              <a:buChar char="•"/>
            </a:pPr>
            <a:endParaRPr lang="en-US" altLang="zh-CN" sz="14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67</a:t>
            </a:fld>
            <a:endParaRPr lang="zh-CN" altLang="en-US"/>
          </a:p>
        </p:txBody>
      </p:sp>
    </p:spTree>
    <p:extLst>
      <p:ext uri="{BB962C8B-B14F-4D97-AF65-F5344CB8AC3E}">
        <p14:creationId xmlns:p14="http://schemas.microsoft.com/office/powerpoint/2010/main" val="415085003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1.15matlab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图像的输入和输出</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19256" cy="5112568"/>
          </a:xfrm>
        </p:spPr>
        <p:txBody>
          <a:bodyPr/>
          <a:lstStyle/>
          <a:p>
            <a:pPr marL="57150" indent="0">
              <a:lnSpc>
                <a:spcPct val="150000"/>
              </a:lnSpc>
              <a:buNone/>
            </a:pPr>
            <a:r>
              <a:rPr lang="en-US" altLang="zh-CN" sz="2400" dirty="0" smtClean="0"/>
              <a:t>1.</a:t>
            </a:r>
            <a:r>
              <a:rPr lang="zh-CN" altLang="en-US" sz="2400" dirty="0" smtClean="0"/>
              <a:t>图像的输入</a:t>
            </a:r>
          </a:p>
          <a:p>
            <a:pPr marL="457200" lvl="1" indent="0">
              <a:lnSpc>
                <a:spcPct val="150000"/>
              </a:lnSpc>
              <a:buNone/>
            </a:pPr>
            <a:r>
              <a:rPr lang="zh-CN" altLang="en-US" sz="1800" dirty="0" smtClean="0"/>
              <a:t>使用函数</a:t>
            </a:r>
            <a:r>
              <a:rPr lang="en-US" altLang="zh-CN" sz="1800" dirty="0" err="1" smtClean="0"/>
              <a:t>imread</a:t>
            </a:r>
            <a:r>
              <a:rPr lang="zh-CN" altLang="en-US" sz="1800" dirty="0" smtClean="0"/>
              <a:t>可以将图像读入</a:t>
            </a:r>
            <a:r>
              <a:rPr lang="en-US" altLang="zh-CN" sz="1800" dirty="0" smtClean="0"/>
              <a:t>MATLAB</a:t>
            </a:r>
            <a:r>
              <a:rPr lang="zh-CN" altLang="en-US" sz="1800" dirty="0" smtClean="0"/>
              <a:t>环境，</a:t>
            </a:r>
          </a:p>
          <a:p>
            <a:pPr marL="457200" lvl="1" indent="0">
              <a:lnSpc>
                <a:spcPct val="150000"/>
              </a:lnSpc>
              <a:buNone/>
            </a:pPr>
            <a:r>
              <a:rPr lang="en-US" altLang="zh-CN" sz="1800" dirty="0" smtClean="0"/>
              <a:t>I=</a:t>
            </a:r>
            <a:r>
              <a:rPr lang="en-US" altLang="zh-CN" sz="1800" dirty="0" err="1" smtClean="0"/>
              <a:t>imread</a:t>
            </a:r>
            <a:r>
              <a:rPr lang="en-US" altLang="zh-CN" sz="1800" dirty="0" smtClean="0"/>
              <a:t>(`filename`)</a:t>
            </a:r>
            <a:r>
              <a:rPr lang="zh-CN" altLang="en-US" sz="1800" dirty="0" smtClean="0"/>
              <a:t>  读入数据在变量</a:t>
            </a:r>
            <a:r>
              <a:rPr lang="en-US" altLang="zh-CN" sz="1800" dirty="0" smtClean="0"/>
              <a:t>I</a:t>
            </a:r>
            <a:r>
              <a:rPr lang="zh-CN" altLang="en-US" sz="1800" dirty="0" smtClean="0"/>
              <a:t>，文件位置默认为当前目录</a:t>
            </a:r>
          </a:p>
          <a:p>
            <a:pPr marL="457200" lvl="1" indent="0">
              <a:lnSpc>
                <a:spcPct val="150000"/>
              </a:lnSpc>
              <a:buNone/>
            </a:pPr>
            <a:r>
              <a:rPr lang="zh-CN" altLang="en-US" sz="1800" dirty="0" smtClean="0"/>
              <a:t>实用函数</a:t>
            </a:r>
            <a:r>
              <a:rPr lang="en-US" altLang="zh-CN" sz="1800" dirty="0" smtClean="0"/>
              <a:t>size</a:t>
            </a:r>
            <a:r>
              <a:rPr lang="zh-CN" altLang="en-US" sz="1800" dirty="0" smtClean="0"/>
              <a:t>可以给出图像的行数和列数</a:t>
            </a:r>
          </a:p>
          <a:p>
            <a:pPr marL="457200" lvl="1" indent="0">
              <a:lnSpc>
                <a:spcPct val="150000"/>
              </a:lnSpc>
              <a:buNone/>
            </a:pPr>
            <a:r>
              <a:rPr lang="en-US" altLang="zh-CN" sz="1800" dirty="0" smtClean="0"/>
              <a:t>[M,N]=size(I)</a:t>
            </a:r>
            <a:r>
              <a:rPr lang="zh-CN" altLang="en-US" sz="1800" dirty="0" smtClean="0"/>
              <a:t>   变量</a:t>
            </a:r>
            <a:r>
              <a:rPr lang="en-US" altLang="zh-CN" sz="1800" dirty="0" smtClean="0"/>
              <a:t>M,N</a:t>
            </a:r>
            <a:r>
              <a:rPr lang="zh-CN" altLang="en-US" sz="1800" dirty="0" smtClean="0"/>
              <a:t>中保存了图像的行列大小数据</a:t>
            </a:r>
            <a:endParaRPr lang="en-US" altLang="zh-CN" sz="1800" dirty="0" smtClean="0"/>
          </a:p>
          <a:p>
            <a:pPr marL="57150" indent="0">
              <a:lnSpc>
                <a:spcPct val="150000"/>
              </a:lnSpc>
              <a:buNone/>
            </a:pPr>
            <a:r>
              <a:rPr lang="en-US" altLang="zh-CN" sz="2400" dirty="0" smtClean="0"/>
              <a:t>2.</a:t>
            </a:r>
            <a:r>
              <a:rPr lang="zh-CN" altLang="en-US" sz="2400" dirty="0" smtClean="0"/>
              <a:t>图像的保存</a:t>
            </a:r>
            <a:endParaRPr lang="zh-CN" altLang="en-US" sz="2400" dirty="0"/>
          </a:p>
          <a:p>
            <a:pPr marL="457200" lvl="1" indent="0">
              <a:lnSpc>
                <a:spcPct val="150000"/>
              </a:lnSpc>
              <a:buNone/>
            </a:pPr>
            <a:r>
              <a:rPr lang="zh-CN" altLang="en-US" sz="1800" dirty="0"/>
              <a:t>使用函数</a:t>
            </a:r>
            <a:r>
              <a:rPr lang="en-US" altLang="zh-CN" sz="1800" dirty="0" err="1" smtClean="0"/>
              <a:t>imwrite</a:t>
            </a:r>
            <a:r>
              <a:rPr lang="zh-CN" altLang="en-US" sz="1800" dirty="0" smtClean="0"/>
              <a:t>可以将图像存盘，</a:t>
            </a:r>
            <a:endParaRPr lang="zh-CN" altLang="en-US" sz="1800" dirty="0"/>
          </a:p>
          <a:p>
            <a:pPr marL="457200" lvl="1" indent="0">
              <a:lnSpc>
                <a:spcPct val="150000"/>
              </a:lnSpc>
              <a:buNone/>
            </a:pPr>
            <a:r>
              <a:rPr lang="en-US" altLang="zh-CN" sz="1800" dirty="0" err="1" smtClean="0"/>
              <a:t>imwrite</a:t>
            </a:r>
            <a:r>
              <a:rPr lang="en-US" altLang="zh-CN" sz="1800" dirty="0" smtClean="0"/>
              <a:t>(</a:t>
            </a:r>
            <a:r>
              <a:rPr lang="en-US" altLang="zh-CN" sz="1800" dirty="0" err="1" smtClean="0"/>
              <a:t>I,`</a:t>
            </a:r>
            <a:r>
              <a:rPr lang="en-US" altLang="zh-CN" sz="1800" dirty="0" err="1"/>
              <a:t>filename</a:t>
            </a:r>
            <a:r>
              <a:rPr lang="en-US" altLang="zh-CN" sz="1800" dirty="0"/>
              <a:t>`)</a:t>
            </a:r>
            <a:r>
              <a:rPr lang="zh-CN" altLang="en-US" sz="1800" dirty="0"/>
              <a:t>  </a:t>
            </a:r>
            <a:r>
              <a:rPr lang="zh-CN" altLang="en-US" sz="1800" dirty="0" smtClean="0"/>
              <a:t>图像</a:t>
            </a:r>
            <a:r>
              <a:rPr lang="en-US" altLang="zh-CN" sz="1800" dirty="0" smtClean="0"/>
              <a:t>I</a:t>
            </a:r>
            <a:r>
              <a:rPr lang="zh-CN" altLang="en-US" sz="1800" dirty="0" smtClean="0"/>
              <a:t>存入</a:t>
            </a:r>
            <a:r>
              <a:rPr lang="en-US" altLang="zh-CN" sz="1800" dirty="0" smtClean="0"/>
              <a:t>filename</a:t>
            </a:r>
            <a:r>
              <a:rPr lang="zh-CN" altLang="en-US" sz="1800" dirty="0" smtClean="0"/>
              <a:t>文件</a:t>
            </a:r>
            <a:r>
              <a:rPr lang="zh-CN" altLang="zh-CN" sz="1800" dirty="0"/>
              <a:t>，</a:t>
            </a:r>
            <a:r>
              <a:rPr lang="zh-CN" altLang="en-US" sz="1800" dirty="0" smtClean="0"/>
              <a:t>位置默认为</a:t>
            </a:r>
            <a:r>
              <a:rPr lang="zh-CN" altLang="en-US" sz="1800" dirty="0"/>
              <a:t>当前目录</a:t>
            </a:r>
          </a:p>
          <a:p>
            <a:pPr marL="57150" indent="0">
              <a:lnSpc>
                <a:spcPct val="120000"/>
              </a:lnSpc>
              <a:buNone/>
            </a:pPr>
            <a:endParaRPr lang="en-US" altLang="zh-CN" sz="2400" dirty="0" smtClean="0"/>
          </a:p>
          <a:p>
            <a:pPr marL="342900" lvl="1" indent="266700">
              <a:lnSpc>
                <a:spcPct val="120000"/>
              </a:lnSpc>
              <a:buFont typeface="Arial" pitchFamily="34" charset="0"/>
              <a:buChar char="•"/>
            </a:pPr>
            <a:endParaRPr lang="en-US" altLang="zh-CN" sz="1400" dirty="0" smtClean="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68</a:t>
            </a:fld>
            <a:endParaRPr lang="zh-CN" altLang="en-US"/>
          </a:p>
        </p:txBody>
      </p:sp>
    </p:spTree>
    <p:extLst>
      <p:ext uri="{BB962C8B-B14F-4D97-AF65-F5344CB8AC3E}">
        <p14:creationId xmlns:p14="http://schemas.microsoft.com/office/powerpoint/2010/main" val="125637012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1.15matlab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图像的输入和输出</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219256" cy="5112568"/>
          </a:xfrm>
        </p:spPr>
        <p:txBody>
          <a:bodyPr/>
          <a:lstStyle/>
          <a:p>
            <a:pPr marL="57150" indent="0">
              <a:lnSpc>
                <a:spcPct val="150000"/>
              </a:lnSpc>
              <a:buNone/>
            </a:pPr>
            <a:r>
              <a:rPr lang="en-US" altLang="zh-CN" sz="2400" dirty="0" smtClean="0"/>
              <a:t>3.</a:t>
            </a:r>
            <a:r>
              <a:rPr lang="zh-CN" altLang="en-US" sz="2400" dirty="0" smtClean="0"/>
              <a:t>图像的显示</a:t>
            </a:r>
          </a:p>
          <a:p>
            <a:pPr marL="457200" lvl="1" indent="0">
              <a:lnSpc>
                <a:spcPct val="150000"/>
              </a:lnSpc>
              <a:buNone/>
            </a:pPr>
            <a:r>
              <a:rPr lang="zh-CN" altLang="en-US" sz="1800" dirty="0"/>
              <a:t>使用函数</a:t>
            </a:r>
            <a:r>
              <a:rPr lang="en-US" altLang="zh-CN" sz="1800" dirty="0" err="1" smtClean="0"/>
              <a:t>imshow</a:t>
            </a:r>
            <a:r>
              <a:rPr lang="zh-CN" altLang="en-US" sz="1800" dirty="0" smtClean="0"/>
              <a:t>可以显示图像，</a:t>
            </a:r>
            <a:endParaRPr lang="zh-CN" altLang="en-US" sz="1800" dirty="0"/>
          </a:p>
          <a:p>
            <a:pPr marL="457200" lvl="1" indent="0">
              <a:lnSpc>
                <a:spcPct val="150000"/>
              </a:lnSpc>
              <a:buNone/>
            </a:pPr>
            <a:r>
              <a:rPr lang="en-US" altLang="zh-CN" sz="1800" dirty="0" err="1" smtClean="0"/>
              <a:t>imshow</a:t>
            </a:r>
            <a:r>
              <a:rPr lang="en-US" altLang="zh-CN" sz="1800" dirty="0" smtClean="0"/>
              <a:t>(I,[</a:t>
            </a:r>
            <a:r>
              <a:rPr lang="en-US" altLang="zh-CN" sz="1800" dirty="0" err="1" smtClean="0"/>
              <a:t>low,hifg</a:t>
            </a:r>
            <a:r>
              <a:rPr lang="en-US" altLang="zh-CN" sz="1800" dirty="0" smtClean="0"/>
              <a:t>])</a:t>
            </a:r>
            <a:r>
              <a:rPr lang="zh-CN" altLang="en-US" sz="1800" dirty="0" smtClean="0"/>
              <a:t>  将小于</a:t>
            </a:r>
            <a:r>
              <a:rPr lang="en-US" altLang="zh-CN" sz="1800" dirty="0" smtClean="0"/>
              <a:t>low</a:t>
            </a:r>
            <a:r>
              <a:rPr lang="zh-CN" altLang="en-US" sz="1800" dirty="0" smtClean="0"/>
              <a:t>都显示为黑，大于</a:t>
            </a:r>
            <a:r>
              <a:rPr lang="en-US" altLang="zh-CN" sz="1800" dirty="0" smtClean="0"/>
              <a:t>high</a:t>
            </a:r>
            <a:r>
              <a:rPr lang="zh-CN" altLang="en-US" sz="1800" dirty="0" smtClean="0"/>
              <a:t>都显示为白</a:t>
            </a:r>
            <a:endParaRPr lang="en-US" altLang="zh-CN" sz="1800" dirty="0"/>
          </a:p>
          <a:p>
            <a:pPr marL="457200" lvl="2" indent="0">
              <a:lnSpc>
                <a:spcPct val="150000"/>
              </a:lnSpc>
              <a:buNone/>
            </a:pPr>
            <a:r>
              <a:rPr lang="en-US" altLang="zh-CN" sz="1800" dirty="0" err="1" smtClean="0"/>
              <a:t>imshow</a:t>
            </a:r>
            <a:r>
              <a:rPr lang="en-US" altLang="zh-CN" sz="1800" dirty="0"/>
              <a:t>(I,</a:t>
            </a:r>
            <a:r>
              <a:rPr lang="en-US" altLang="zh-CN" sz="1800" dirty="0" smtClean="0"/>
              <a:t>[]</a:t>
            </a:r>
            <a:r>
              <a:rPr lang="en-US" altLang="zh-CN" sz="1800" dirty="0"/>
              <a:t>)</a:t>
            </a:r>
            <a:r>
              <a:rPr lang="zh-CN" altLang="en-US" sz="1800" dirty="0"/>
              <a:t> </a:t>
            </a:r>
            <a:r>
              <a:rPr lang="zh-CN" altLang="en-US" sz="1800" dirty="0" smtClean="0"/>
              <a:t>将图像中最小数显示为黑，最大数显示为白</a:t>
            </a:r>
          </a:p>
          <a:p>
            <a:pPr marL="457200" lvl="2" indent="0">
              <a:lnSpc>
                <a:spcPct val="150000"/>
              </a:lnSpc>
              <a:buNone/>
            </a:pPr>
            <a:r>
              <a:rPr lang="en-US" altLang="zh-CN" sz="1800" dirty="0" smtClean="0"/>
              <a:t>figure</a:t>
            </a:r>
            <a:r>
              <a:rPr lang="zh-CN" altLang="zh-CN" sz="1800" dirty="0"/>
              <a:t> </a:t>
            </a:r>
            <a:r>
              <a:rPr lang="zh-CN" altLang="en-US" sz="1800" dirty="0" smtClean="0"/>
              <a:t> 创建一个新的窗口来显示图像</a:t>
            </a:r>
          </a:p>
          <a:p>
            <a:pPr marL="457200" lvl="2" indent="0">
              <a:lnSpc>
                <a:spcPct val="150000"/>
              </a:lnSpc>
              <a:buNone/>
            </a:pPr>
            <a:r>
              <a:rPr lang="en-US" altLang="zh-CN" sz="1800" dirty="0" smtClean="0"/>
              <a:t>subplot(</a:t>
            </a:r>
            <a:r>
              <a:rPr lang="en-US" altLang="zh-CN" sz="1800" dirty="0" err="1" smtClean="0"/>
              <a:t>m,n,p</a:t>
            </a:r>
            <a:r>
              <a:rPr lang="en-US" altLang="zh-CN" sz="1800" dirty="0" smtClean="0"/>
              <a:t>)</a:t>
            </a:r>
            <a:r>
              <a:rPr lang="zh-CN" altLang="en-US" sz="1800" dirty="0" smtClean="0"/>
              <a:t>  在一个窗口显示</a:t>
            </a:r>
            <a:r>
              <a:rPr lang="en-US" altLang="zh-CN" sz="1800" dirty="0" smtClean="0"/>
              <a:t>m</a:t>
            </a:r>
            <a:r>
              <a:rPr lang="zh-CN" altLang="en-US" sz="1800" dirty="0" smtClean="0"/>
              <a:t>行</a:t>
            </a:r>
            <a:r>
              <a:rPr lang="en-US" altLang="zh-CN" sz="1800" dirty="0" smtClean="0"/>
              <a:t>n</a:t>
            </a:r>
            <a:r>
              <a:rPr lang="zh-CN" altLang="en-US" sz="1800" dirty="0" smtClean="0"/>
              <a:t>列个图像，当前显示在</a:t>
            </a:r>
            <a:r>
              <a:rPr lang="en-US" altLang="zh-CN" sz="1800" dirty="0" smtClean="0"/>
              <a:t>p</a:t>
            </a:r>
            <a:r>
              <a:rPr lang="zh-CN" altLang="en-US" sz="1800" dirty="0" smtClean="0"/>
              <a:t>位置</a:t>
            </a:r>
            <a:endParaRPr lang="en-US" altLang="zh-CN" sz="1800" dirty="0"/>
          </a:p>
          <a:p>
            <a:pPr marL="57150" indent="0">
              <a:lnSpc>
                <a:spcPct val="150000"/>
              </a:lnSpc>
              <a:buNone/>
            </a:pPr>
            <a:r>
              <a:rPr lang="en-US" altLang="zh-CN" sz="2400" dirty="0" smtClean="0"/>
              <a:t>4.</a:t>
            </a:r>
            <a:r>
              <a:rPr lang="zh-CN" altLang="en-US" sz="2400" dirty="0" smtClean="0"/>
              <a:t>创建图像及图像序列</a:t>
            </a:r>
            <a:endParaRPr lang="en-US" altLang="zh-CN" sz="2400" dirty="0" smtClean="0"/>
          </a:p>
          <a:p>
            <a:pPr marL="457200" lvl="1" indent="0">
              <a:lnSpc>
                <a:spcPct val="150000"/>
              </a:lnSpc>
              <a:buNone/>
            </a:pPr>
            <a:r>
              <a:rPr lang="zh-CN" altLang="en-US" sz="1800" dirty="0" smtClean="0"/>
              <a:t>构造一个存放图像或图像序列的数组，根据需要填充其间数据，显示并保存结果。</a:t>
            </a:r>
            <a:endParaRPr lang="zh-CN" altLang="en-US" sz="1800" dirty="0"/>
          </a:p>
        </p:txBody>
      </p:sp>
      <p:sp>
        <p:nvSpPr>
          <p:cNvPr id="4" name="日期占位符 3"/>
          <p:cNvSpPr>
            <a:spLocks noGrp="1"/>
          </p:cNvSpPr>
          <p:nvPr>
            <p:ph type="dt" sz="half" idx="10"/>
          </p:nvPr>
        </p:nvSpPr>
        <p:spPr/>
        <p:txBody>
          <a:bodyPr/>
          <a:lstStyle/>
          <a:p>
            <a:pPr>
              <a:defRPr/>
            </a:pPr>
            <a:fld id="{0509265E-2E98-564E-95B4-9D81BB1B0E1D}" type="datetime1">
              <a:rPr lang="zh-CN" altLang="en-US" smtClean="0"/>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69</a:t>
            </a:fld>
            <a:endParaRPr lang="zh-CN" altLang="en-US"/>
          </a:p>
        </p:txBody>
      </p:sp>
    </p:spTree>
    <p:extLst>
      <p:ext uri="{BB962C8B-B14F-4D97-AF65-F5344CB8AC3E}">
        <p14:creationId xmlns:p14="http://schemas.microsoft.com/office/powerpoint/2010/main" val="5229277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1.1</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图像概述</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484784"/>
            <a:ext cx="8147248" cy="4824536"/>
          </a:xfrm>
        </p:spPr>
        <p:txBody>
          <a:bodyPr/>
          <a:lstStyle/>
          <a:p>
            <a:r>
              <a:rPr kumimoji="1" lang="zh-CN" altLang="en-US" dirty="0"/>
              <a:t>不同波</a:t>
            </a:r>
            <a:r>
              <a:rPr kumimoji="1" lang="zh-CN" altLang="en-US" dirty="0" smtClean="0"/>
              <a:t>段的图像</a:t>
            </a:r>
            <a:endParaRPr kumimoji="1" lang="en-US" altLang="zh-CN" dirty="0" smtClean="0"/>
          </a:p>
          <a:p>
            <a:pPr marL="914400" lvl="1" indent="-514350">
              <a:buFont typeface="+mj-lt"/>
              <a:buAutoNum type="arabicPeriod"/>
            </a:pPr>
            <a:r>
              <a:rPr kumimoji="1" lang="zh-CN" altLang="en-US" dirty="0"/>
              <a:t>宇宙射线图像</a:t>
            </a:r>
            <a:endParaRPr kumimoji="1" lang="en-US" altLang="zh-CN" dirty="0"/>
          </a:p>
          <a:p>
            <a:pPr marL="914400" lvl="1" indent="-514350">
              <a:buFont typeface="+mj-lt"/>
              <a:buAutoNum type="arabicPeriod"/>
            </a:pPr>
            <a:r>
              <a:rPr kumimoji="1" lang="en-US" altLang="zh-CN" dirty="0" smtClean="0"/>
              <a:t>X</a:t>
            </a:r>
            <a:r>
              <a:rPr kumimoji="1" lang="zh-CN" altLang="en-US" dirty="0" smtClean="0"/>
              <a:t>射线图像</a:t>
            </a:r>
            <a:endParaRPr kumimoji="1" lang="en-US" altLang="zh-CN" dirty="0" smtClean="0"/>
          </a:p>
          <a:p>
            <a:pPr marL="914400" lvl="1" indent="-514350">
              <a:buFont typeface="+mj-lt"/>
              <a:buAutoNum type="arabicPeriod"/>
            </a:pPr>
            <a:r>
              <a:rPr kumimoji="1" lang="zh-CN" altLang="en-US" dirty="0" smtClean="0"/>
              <a:t>紫外线图像</a:t>
            </a:r>
            <a:endParaRPr kumimoji="1" lang="en-US" altLang="zh-CN" dirty="0" smtClean="0"/>
          </a:p>
          <a:p>
            <a:pPr marL="914400" lvl="1" indent="-514350">
              <a:buFont typeface="+mj-lt"/>
              <a:buAutoNum type="arabicPeriod"/>
            </a:pPr>
            <a:r>
              <a:rPr kumimoji="1" lang="zh-CN" altLang="en-US" dirty="0" smtClean="0"/>
              <a:t>可见光图像</a:t>
            </a:r>
            <a:endParaRPr kumimoji="1" lang="en-US" altLang="zh-CN" dirty="0" smtClean="0"/>
          </a:p>
          <a:p>
            <a:pPr marL="914400" lvl="1" indent="-514350">
              <a:buFont typeface="+mj-lt"/>
              <a:buAutoNum type="arabicPeriod"/>
            </a:pPr>
            <a:r>
              <a:rPr kumimoji="1" lang="zh-CN" altLang="en-US" dirty="0" smtClean="0"/>
              <a:t>红外线图像</a:t>
            </a:r>
            <a:endParaRPr kumimoji="1" lang="en-US" altLang="zh-CN" dirty="0" smtClean="0"/>
          </a:p>
          <a:p>
            <a:pPr marL="914400" lvl="1" indent="-514350">
              <a:buFont typeface="+mj-lt"/>
              <a:buAutoNum type="arabicPeriod"/>
            </a:pPr>
            <a:r>
              <a:rPr kumimoji="1" lang="zh-CN" altLang="en-US" dirty="0" smtClean="0"/>
              <a:t>无线电波图像</a:t>
            </a:r>
            <a:endParaRPr kumimoji="1" lang="en-US" altLang="zh-CN" dirty="0" smtClean="0"/>
          </a:p>
        </p:txBody>
      </p:sp>
      <p:sp>
        <p:nvSpPr>
          <p:cNvPr id="4" name="日期占位符 3"/>
          <p:cNvSpPr>
            <a:spLocks noGrp="1"/>
          </p:cNvSpPr>
          <p:nvPr>
            <p:ph type="dt" sz="half" idx="10"/>
          </p:nvPr>
        </p:nvSpPr>
        <p:spPr/>
        <p:txBody>
          <a:bodyPr/>
          <a:lstStyle/>
          <a:p>
            <a:pPr>
              <a:defRPr/>
            </a:pPr>
            <a:fld id="{D588060C-89E1-DE46-A5C4-05E9D930829A}"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7</a:t>
            </a:fld>
            <a:endParaRPr lang="zh-CN" altLang="en-US"/>
          </a:p>
        </p:txBody>
      </p:sp>
      <p:grpSp>
        <p:nvGrpSpPr>
          <p:cNvPr id="7" name="Group 13"/>
          <p:cNvGrpSpPr>
            <a:grpSpLocks/>
          </p:cNvGrpSpPr>
          <p:nvPr/>
        </p:nvGrpSpPr>
        <p:grpSpPr bwMode="auto">
          <a:xfrm>
            <a:off x="4355976" y="1628800"/>
            <a:ext cx="4175125" cy="3816350"/>
            <a:chOff x="2584" y="1473"/>
            <a:chExt cx="2630" cy="2404"/>
          </a:xfrm>
        </p:grpSpPr>
        <p:pic>
          <p:nvPicPr>
            <p:cNvPr id="8" name="Picture 6" descr="01010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 y="2131"/>
              <a:ext cx="987" cy="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010106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2" y="2131"/>
              <a:ext cx="973"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010106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2" y="3038"/>
              <a:ext cx="985"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010106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2" y="3038"/>
              <a:ext cx="977" cy="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0"/>
            <p:cNvSpPr>
              <a:spLocks noChangeArrowheads="1"/>
            </p:cNvSpPr>
            <p:nvPr/>
          </p:nvSpPr>
          <p:spPr bwMode="auto">
            <a:xfrm>
              <a:off x="3038" y="1543"/>
              <a:ext cx="17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sz="2800" dirty="0" smtClean="0">
                  <a:solidFill>
                    <a:srgbClr val="FF0000"/>
                  </a:solidFill>
                  <a:latin typeface="楷体_GB2312" charset="0"/>
                  <a:ea typeface="楷体_GB2312" charset="0"/>
                  <a:cs typeface="楷体_GB2312" charset="0"/>
                </a:rPr>
                <a:t>光照不同的图像 </a:t>
              </a:r>
              <a:endParaRPr lang="zh-CN" altLang="en-US" sz="2800" dirty="0">
                <a:solidFill>
                  <a:srgbClr val="FF0000"/>
                </a:solidFill>
                <a:latin typeface="楷体_GB2312" charset="0"/>
                <a:ea typeface="楷体_GB2312" charset="0"/>
                <a:cs typeface="楷体_GB2312" charset="0"/>
              </a:endParaRPr>
            </a:p>
          </p:txBody>
        </p:sp>
        <p:sp>
          <p:nvSpPr>
            <p:cNvPr id="13" name="Rectangle 11"/>
            <p:cNvSpPr>
              <a:spLocks noChangeArrowheads="1"/>
            </p:cNvSpPr>
            <p:nvPr/>
          </p:nvSpPr>
          <p:spPr bwMode="auto">
            <a:xfrm>
              <a:off x="2584" y="1473"/>
              <a:ext cx="2630" cy="2404"/>
            </a:xfrm>
            <a:prstGeom prst="rect">
              <a:avLst/>
            </a:prstGeom>
            <a:noFill/>
            <a:ln w="38100" cmpd="dbl">
              <a:solidFill>
                <a:srgbClr val="FF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20000"/>
                </a:spcBef>
                <a:buFontTx/>
                <a:buChar char="•"/>
              </a:pPr>
              <a:endParaRPr lang="zh-CN" altLang="en-US"/>
            </a:p>
          </p:txBody>
        </p:sp>
      </p:grpSp>
      <p:sp>
        <p:nvSpPr>
          <p:cNvPr id="14" name="Line 14"/>
          <p:cNvSpPr>
            <a:spLocks noChangeShapeType="1"/>
          </p:cNvSpPr>
          <p:nvPr/>
        </p:nvSpPr>
        <p:spPr bwMode="auto">
          <a:xfrm>
            <a:off x="3419872" y="3861048"/>
            <a:ext cx="792162" cy="0"/>
          </a:xfrm>
          <a:prstGeom prst="line">
            <a:avLst/>
          </a:prstGeom>
          <a:noFill/>
          <a:ln w="38100" cmpd="dbl">
            <a:solidFill>
              <a:srgbClr val="FF33CC"/>
            </a:solidFill>
            <a:miter lim="800000"/>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rPr>
              <a:t>课堂实验</a:t>
            </a:r>
            <a:endParaRPr kumimoji="1"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内容占位符 2"/>
          <p:cNvSpPr>
            <a:spLocks noGrp="1"/>
          </p:cNvSpPr>
          <p:nvPr>
            <p:ph sz="half" idx="1"/>
          </p:nvPr>
        </p:nvSpPr>
        <p:spPr>
          <a:xfrm>
            <a:off x="457200" y="1196752"/>
            <a:ext cx="4038600" cy="4929411"/>
          </a:xfrm>
          <a:ln>
            <a:solidFill>
              <a:srgbClr val="800000"/>
            </a:solidFill>
          </a:ln>
        </p:spPr>
        <p:txBody>
          <a:bodyPr/>
          <a:lstStyle/>
          <a:p>
            <a:r>
              <a:rPr kumimoji="1" lang="zh-CN" altLang="en-US" dirty="0" smtClean="0"/>
              <a:t>实验</a:t>
            </a:r>
            <a:endParaRPr kumimoji="1" lang="en-US" altLang="zh-CN" dirty="0" smtClean="0"/>
          </a:p>
          <a:p>
            <a:pPr lvl="1"/>
            <a:r>
              <a:rPr kumimoji="1" lang="zh-CN" altLang="en-US" dirty="0" smtClean="0"/>
              <a:t>验证</a:t>
            </a:r>
            <a:r>
              <a:rPr kumimoji="1" lang="en-US" altLang="zh-CN" dirty="0" err="1" smtClean="0"/>
              <a:t>ppt</a:t>
            </a:r>
            <a:r>
              <a:rPr kumimoji="1" lang="zh-CN" altLang="en-US" dirty="0" smtClean="0"/>
              <a:t>中的</a:t>
            </a:r>
            <a:r>
              <a:rPr kumimoji="1" lang="en-US" altLang="zh-CN" dirty="0" err="1" smtClean="0"/>
              <a:t>matlab</a:t>
            </a:r>
            <a:r>
              <a:rPr kumimoji="1" lang="zh-CN" altLang="en-US" dirty="0" smtClean="0"/>
              <a:t>语句和程序</a:t>
            </a:r>
            <a:endParaRPr kumimoji="1" lang="en-US" altLang="zh-CN" dirty="0" smtClean="0"/>
          </a:p>
          <a:p>
            <a:pPr lvl="1"/>
            <a:r>
              <a:rPr kumimoji="1" lang="zh-CN" altLang="en-US" dirty="0" smtClean="0"/>
              <a:t>简单数字图像操作</a:t>
            </a:r>
            <a:endParaRPr kumimoji="1" lang="en-US" altLang="zh-CN" dirty="0" smtClean="0"/>
          </a:p>
          <a:p>
            <a:pPr lvl="2"/>
            <a:r>
              <a:rPr kumimoji="1" lang="zh-CN" altLang="en-US" dirty="0" smtClean="0"/>
              <a:t>从文件中读入数字图像</a:t>
            </a:r>
            <a:endParaRPr kumimoji="1" lang="en-US" altLang="zh-CN" dirty="0" smtClean="0"/>
          </a:p>
          <a:p>
            <a:pPr lvl="2"/>
            <a:r>
              <a:rPr kumimoji="1" lang="zh-CN" altLang="en-US" dirty="0" smtClean="0"/>
              <a:t>彩色转换为灰度</a:t>
            </a:r>
            <a:endParaRPr kumimoji="1" lang="en-US" altLang="zh-CN" dirty="0" smtClean="0"/>
          </a:p>
          <a:p>
            <a:pPr lvl="2"/>
            <a:r>
              <a:rPr kumimoji="1" lang="zh-CN" altLang="en-US" dirty="0" smtClean="0"/>
              <a:t>尝试改变图像灰度</a:t>
            </a:r>
            <a:endParaRPr kumimoji="1" lang="en-US" altLang="zh-CN" dirty="0" smtClean="0"/>
          </a:p>
          <a:p>
            <a:pPr lvl="2"/>
            <a:r>
              <a:rPr kumimoji="1" lang="zh-CN" altLang="en-US" dirty="0" smtClean="0"/>
              <a:t>显示并存储图像</a:t>
            </a:r>
            <a:endParaRPr kumimoji="1" lang="en-US" altLang="zh-CN" dirty="0" smtClean="0"/>
          </a:p>
          <a:p>
            <a:pPr lvl="1"/>
            <a:r>
              <a:rPr kumimoji="1" lang="zh-CN" altLang="en-US" dirty="0" smtClean="0"/>
              <a:t>生成图像及序列</a:t>
            </a:r>
            <a:endParaRPr kumimoji="1" lang="en-US" altLang="zh-CN" dirty="0" smtClean="0"/>
          </a:p>
          <a:p>
            <a:pPr lvl="2"/>
            <a:r>
              <a:rPr kumimoji="1" lang="zh-CN" altLang="en-US" dirty="0" smtClean="0"/>
              <a:t>根据要求生成图像</a:t>
            </a:r>
            <a:endParaRPr kumimoji="1" lang="en-US" altLang="zh-CN" dirty="0" smtClean="0"/>
          </a:p>
          <a:p>
            <a:pPr lvl="2"/>
            <a:r>
              <a:rPr kumimoji="1" lang="zh-CN" altLang="en-US" dirty="0" smtClean="0"/>
              <a:t>生成图像序列</a:t>
            </a:r>
            <a:endParaRPr kumimoji="1" lang="en-US" altLang="zh-CN" dirty="0" smtClean="0"/>
          </a:p>
          <a:p>
            <a:pPr lvl="2"/>
            <a:r>
              <a:rPr kumimoji="1" lang="zh-CN" altLang="en-US" dirty="0" smtClean="0"/>
              <a:t>播放图像视频</a:t>
            </a:r>
            <a:endParaRPr kumimoji="1" lang="en-US" altLang="zh-CN" dirty="0" smtClean="0"/>
          </a:p>
          <a:p>
            <a:pPr marL="514350" lvl="1" indent="0">
              <a:buNone/>
            </a:pPr>
            <a:r>
              <a:rPr kumimoji="1" lang="en-US" altLang="zh-CN" dirty="0"/>
              <a:t>	</a:t>
            </a:r>
            <a:r>
              <a:rPr kumimoji="1" lang="en-US" altLang="zh-CN" dirty="0" smtClean="0"/>
              <a:t>	</a:t>
            </a:r>
            <a:endParaRPr kumimoji="1" lang="zh-CN" altLang="en-US" dirty="0"/>
          </a:p>
        </p:txBody>
      </p:sp>
      <p:sp>
        <p:nvSpPr>
          <p:cNvPr id="4" name="内容占位符 3"/>
          <p:cNvSpPr>
            <a:spLocks noGrp="1"/>
          </p:cNvSpPr>
          <p:nvPr>
            <p:ph sz="half" idx="2"/>
          </p:nvPr>
        </p:nvSpPr>
        <p:spPr>
          <a:xfrm>
            <a:off x="4648200" y="1196752"/>
            <a:ext cx="4038600" cy="4929411"/>
          </a:xfrm>
          <a:ln>
            <a:solidFill>
              <a:srgbClr val="000090"/>
            </a:solidFill>
          </a:ln>
        </p:spPr>
        <p:txBody>
          <a:bodyPr/>
          <a:lstStyle/>
          <a:p>
            <a:r>
              <a:rPr kumimoji="1" lang="zh-CN" altLang="en-US" dirty="0" smtClean="0"/>
              <a:t>生成图像示例</a:t>
            </a:r>
            <a:endParaRPr kumimoji="1" lang="zh-CN" altLang="en-US" dirty="0"/>
          </a:p>
        </p:txBody>
      </p:sp>
      <p:sp>
        <p:nvSpPr>
          <p:cNvPr id="5" name="日期占位符 4"/>
          <p:cNvSpPr>
            <a:spLocks noGrp="1"/>
          </p:cNvSpPr>
          <p:nvPr>
            <p:ph type="dt" sz="half" idx="10"/>
          </p:nvPr>
        </p:nvSpPr>
        <p:spPr/>
        <p:txBody>
          <a:bodyPr/>
          <a:lstStyle/>
          <a:p>
            <a:pPr>
              <a:defRPr/>
            </a:pPr>
            <a:fld id="{FBAFDB6D-CD72-2A4D-9FB1-E5F0C347E743}" type="datetime1">
              <a:rPr lang="zh-CN" altLang="en-US" smtClean="0"/>
              <a:t>16/8/31</a:t>
            </a:fld>
            <a:endParaRPr lang="zh-CN" altLang="en-US"/>
          </a:p>
        </p:txBody>
      </p:sp>
      <p:sp>
        <p:nvSpPr>
          <p:cNvPr id="6" name="页脚占位符 5"/>
          <p:cNvSpPr>
            <a:spLocks noGrp="1"/>
          </p:cNvSpPr>
          <p:nvPr>
            <p:ph type="ftr" sz="quarter" idx="11"/>
          </p:nvPr>
        </p:nvSpPr>
        <p:spPr/>
        <p:txBody>
          <a:bodyPr/>
          <a:lstStyle/>
          <a:p>
            <a:pPr>
              <a:defRPr/>
            </a:pPr>
            <a:r>
              <a:rPr lang="zh-CN" altLang="en-US" dirty="0" smtClean="0"/>
              <a:t>数字图像处理</a:t>
            </a:r>
            <a:r>
              <a:rPr lang="en-US" altLang="zh-CN" dirty="0" smtClean="0"/>
              <a:t>-</a:t>
            </a:r>
            <a:r>
              <a:rPr lang="zh-CN" altLang="en-US" dirty="0" smtClean="0"/>
              <a:t>第</a:t>
            </a:r>
            <a:r>
              <a:rPr lang="en-US" altLang="zh-CN" dirty="0" smtClean="0"/>
              <a:t>1</a:t>
            </a:r>
            <a:r>
              <a:rPr lang="zh-CN" altLang="en-US" dirty="0" smtClean="0"/>
              <a:t>讲</a:t>
            </a:r>
            <a:endParaRPr lang="zh-CN" altLang="en-US" dirty="0"/>
          </a:p>
        </p:txBody>
      </p:sp>
      <p:sp>
        <p:nvSpPr>
          <p:cNvPr id="7" name="幻灯片编号占位符 6"/>
          <p:cNvSpPr>
            <a:spLocks noGrp="1"/>
          </p:cNvSpPr>
          <p:nvPr>
            <p:ph type="sldNum" sz="quarter" idx="12"/>
          </p:nvPr>
        </p:nvSpPr>
        <p:spPr/>
        <p:txBody>
          <a:bodyPr/>
          <a:lstStyle/>
          <a:p>
            <a:pPr>
              <a:defRPr/>
            </a:pPr>
            <a:fld id="{9404ABB0-2B1D-4CA0-BC00-4A80F7F019D0}" type="slidenum">
              <a:rPr lang="zh-CN" altLang="en-US" smtClean="0"/>
              <a:pPr>
                <a:defRPr/>
              </a:pPr>
              <a:t>70</a:t>
            </a:fld>
            <a:endParaRPr lang="zh-CN" altLang="en-US"/>
          </a:p>
        </p:txBody>
      </p:sp>
      <p:pic>
        <p:nvPicPr>
          <p:cNvPr id="10" name="tryvideo.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60032" y="1988840"/>
            <a:ext cx="3600400" cy="36004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rPr>
              <a:t>课后作业</a:t>
            </a:r>
            <a:endParaRPr kumimoji="1"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内容占位符 2"/>
          <p:cNvSpPr>
            <a:spLocks noGrp="1"/>
          </p:cNvSpPr>
          <p:nvPr>
            <p:ph sz="half" idx="1"/>
          </p:nvPr>
        </p:nvSpPr>
        <p:spPr>
          <a:xfrm>
            <a:off x="457200" y="1196752"/>
            <a:ext cx="8219256" cy="4929411"/>
          </a:xfrm>
          <a:ln>
            <a:solidFill>
              <a:srgbClr val="800000"/>
            </a:solidFill>
          </a:ln>
        </p:spPr>
        <p:txBody>
          <a:bodyPr/>
          <a:lstStyle/>
          <a:p>
            <a:pPr marL="514350" lvl="1" indent="0">
              <a:buNone/>
            </a:pPr>
            <a:r>
              <a:rPr kumimoji="1" lang="zh-CN" altLang="en-US" dirty="0" smtClean="0"/>
              <a:t>实验</a:t>
            </a:r>
            <a:r>
              <a:rPr kumimoji="1" lang="zh-CN" altLang="en-US" dirty="0" smtClean="0"/>
              <a:t>（可以组队完成，每组不超过三人）</a:t>
            </a:r>
            <a:r>
              <a:rPr kumimoji="1" lang="en-US" altLang="zh-CN" dirty="0" smtClean="0"/>
              <a:t>	</a:t>
            </a:r>
          </a:p>
          <a:p>
            <a:pPr marL="914400" lvl="2" indent="0">
              <a:buNone/>
            </a:pPr>
            <a:r>
              <a:rPr kumimoji="1" lang="zh-CN" altLang="en-US" dirty="0" smtClean="0"/>
              <a:t>生成彩色视频序列并播放</a:t>
            </a:r>
            <a:endParaRPr kumimoji="1" lang="zh-CN" altLang="en-US" dirty="0"/>
          </a:p>
        </p:txBody>
      </p:sp>
      <p:sp>
        <p:nvSpPr>
          <p:cNvPr id="5" name="日期占位符 4"/>
          <p:cNvSpPr>
            <a:spLocks noGrp="1"/>
          </p:cNvSpPr>
          <p:nvPr>
            <p:ph type="dt" sz="half" idx="10"/>
          </p:nvPr>
        </p:nvSpPr>
        <p:spPr/>
        <p:txBody>
          <a:bodyPr/>
          <a:lstStyle/>
          <a:p>
            <a:pPr>
              <a:defRPr/>
            </a:pPr>
            <a:fld id="{FBAFDB6D-CD72-2A4D-9FB1-E5F0C347E743}" type="datetime1">
              <a:rPr lang="zh-CN" altLang="en-US" smtClean="0"/>
              <a:t>16/8/31</a:t>
            </a:fld>
            <a:endParaRPr lang="zh-CN" altLang="en-US"/>
          </a:p>
        </p:txBody>
      </p:sp>
      <p:sp>
        <p:nvSpPr>
          <p:cNvPr id="6" name="页脚占位符 5"/>
          <p:cNvSpPr>
            <a:spLocks noGrp="1"/>
          </p:cNvSpPr>
          <p:nvPr>
            <p:ph type="ftr" sz="quarter" idx="11"/>
          </p:nvPr>
        </p:nvSpPr>
        <p:spPr/>
        <p:txBody>
          <a:bodyPr/>
          <a:lstStyle/>
          <a:p>
            <a:pPr>
              <a:defRPr/>
            </a:pPr>
            <a:r>
              <a:rPr lang="zh-CN" altLang="en-US" dirty="0" smtClean="0"/>
              <a:t>数字图像处理</a:t>
            </a:r>
            <a:r>
              <a:rPr lang="en-US" altLang="zh-CN" dirty="0" smtClean="0"/>
              <a:t>-</a:t>
            </a:r>
            <a:r>
              <a:rPr lang="zh-CN" altLang="en-US" dirty="0" smtClean="0"/>
              <a:t>第</a:t>
            </a:r>
            <a:r>
              <a:rPr lang="en-US" altLang="zh-CN" dirty="0" smtClean="0"/>
              <a:t>1</a:t>
            </a:r>
            <a:r>
              <a:rPr lang="zh-CN" altLang="en-US" dirty="0" smtClean="0"/>
              <a:t>讲</a:t>
            </a:r>
            <a:endParaRPr lang="zh-CN" altLang="en-US" dirty="0"/>
          </a:p>
        </p:txBody>
      </p:sp>
      <p:sp>
        <p:nvSpPr>
          <p:cNvPr id="7" name="幻灯片编号占位符 6"/>
          <p:cNvSpPr>
            <a:spLocks noGrp="1"/>
          </p:cNvSpPr>
          <p:nvPr>
            <p:ph type="sldNum" sz="quarter" idx="12"/>
          </p:nvPr>
        </p:nvSpPr>
        <p:spPr/>
        <p:txBody>
          <a:bodyPr/>
          <a:lstStyle/>
          <a:p>
            <a:pPr>
              <a:defRPr/>
            </a:pPr>
            <a:fld id="{9404ABB0-2B1D-4CA0-BC00-4A80F7F019D0}" type="slidenum">
              <a:rPr lang="zh-CN" altLang="en-US" smtClean="0"/>
              <a:pPr>
                <a:defRPr/>
              </a:pPr>
              <a:t>71</a:t>
            </a:fld>
            <a:endParaRPr lang="zh-CN" altLang="en-US"/>
          </a:p>
        </p:txBody>
      </p:sp>
      <p:pic>
        <p:nvPicPr>
          <p:cNvPr id="11" name="sinvideo.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99592" y="2564904"/>
            <a:ext cx="3242685" cy="3024336"/>
          </a:xfrm>
          <a:prstGeom prst="rect">
            <a:avLst/>
          </a:prstGeom>
        </p:spPr>
      </p:pic>
      <p:pic>
        <p:nvPicPr>
          <p:cNvPr id="12" name="flower.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355976" y="2636912"/>
            <a:ext cx="4156192" cy="3024336"/>
          </a:xfrm>
          <a:prstGeom prst="rect">
            <a:avLst/>
          </a:prstGeom>
        </p:spPr>
      </p:pic>
    </p:spTree>
    <p:extLst>
      <p:ext uri="{BB962C8B-B14F-4D97-AF65-F5344CB8AC3E}">
        <p14:creationId xmlns:p14="http://schemas.microsoft.com/office/powerpoint/2010/main" val="142991364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mute="1">
                <p:cTn id="12" fill="hold" display="0">
                  <p:stCondLst>
                    <p:cond delay="indefinite"/>
                  </p:stCondLst>
                </p:cTn>
                <p:tgtEl>
                  <p:spTgt spid="11"/>
                </p:tgtEl>
              </p:cMediaNode>
            </p:video>
            <p:video>
              <p:cMediaNode vol="80000">
                <p:cTn id="13" fill="hold" display="0">
                  <p:stCondLst>
                    <p:cond delay="indefinite"/>
                  </p:stCondLst>
                </p:cTn>
                <p:tgtEl>
                  <p:spTgt spid="12"/>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常用资料</a:t>
            </a:r>
            <a:endParaRPr kumimoji="1" lang="zh-CN" altLang="en-US" b="1" spc="50" dirty="0">
              <a:ln w="11430"/>
              <a:solidFill>
                <a:srgbClr val="FF0000"/>
              </a:solidFill>
              <a:effectLst>
                <a:outerShdw blurRad="76200" dist="50800" dir="5400000" algn="tl" rotWithShape="0">
                  <a:srgbClr val="000000">
                    <a:alpha val="65000"/>
                  </a:srgbClr>
                </a:outerShdw>
              </a:effectLst>
            </a:endParaRPr>
          </a:p>
        </p:txBody>
      </p:sp>
      <p:graphicFrame>
        <p:nvGraphicFramePr>
          <p:cNvPr id="4" name="Object 4"/>
          <p:cNvGraphicFramePr>
            <a:graphicFrameLocks noGrp="1" noChangeAspect="1"/>
          </p:cNvGraphicFramePr>
          <p:nvPr>
            <p:ph idx="1"/>
            <p:extLst>
              <p:ext uri="{D42A27DB-BD31-4B8C-83A1-F6EECF244321}">
                <p14:modId xmlns:p14="http://schemas.microsoft.com/office/powerpoint/2010/main" val="28700741"/>
              </p:ext>
            </p:extLst>
          </p:nvPr>
        </p:nvGraphicFramePr>
        <p:xfrm>
          <a:off x="899592" y="2132856"/>
          <a:ext cx="7492536" cy="2448272"/>
        </p:xfrm>
        <a:graphic>
          <a:graphicData uri="http://schemas.openxmlformats.org/presentationml/2006/ole">
            <mc:AlternateContent xmlns:mc="http://schemas.openxmlformats.org/markup-compatibility/2006">
              <mc:Choice xmlns:v="urn:schemas-microsoft-com:vml" Requires="v">
                <p:oleObj spid="_x0000_s47140" name="文档" r:id="rId4" imgW="5475284" imgH="1789244" progId="Word.Document.8">
                  <p:embed/>
                </p:oleObj>
              </mc:Choice>
              <mc:Fallback>
                <p:oleObj name="文档" r:id="rId4" imgW="5475284" imgH="178924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132856"/>
                        <a:ext cx="7492536" cy="2448272"/>
                      </a:xfrm>
                      <a:prstGeom prst="rect">
                        <a:avLst/>
                      </a:prstGeom>
                      <a:noFill/>
                      <a:ln>
                        <a:noFill/>
                      </a:ln>
                      <a:effec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常用资料</a:t>
            </a:r>
            <a:endParaRPr kumimoji="1" lang="zh-CN" altLang="en-US" b="1" spc="50" dirty="0">
              <a:ln w="11430"/>
              <a:solidFill>
                <a:srgbClr val="FF0000"/>
              </a:solidFill>
              <a:effectLst>
                <a:outerShdw blurRad="76200" dist="50800" dir="5400000" algn="tl" rotWithShape="0">
                  <a:srgbClr val="000000">
                    <a:alpha val="65000"/>
                  </a:srgbClr>
                </a:outerShdw>
              </a:effectLst>
            </a:endParaRPr>
          </a:p>
        </p:txBody>
      </p:sp>
      <p:sp>
        <p:nvSpPr>
          <p:cNvPr id="3" name="内容占位符 2"/>
          <p:cNvSpPr>
            <a:spLocks noGrp="1"/>
          </p:cNvSpPr>
          <p:nvPr>
            <p:ph idx="1"/>
          </p:nvPr>
        </p:nvSpPr>
        <p:spPr/>
        <p:txBody>
          <a:bodyPr/>
          <a:lstStyle/>
          <a:p>
            <a:r>
              <a:rPr kumimoji="1" lang="zh-CN" altLang="en-US" dirty="0" smtClean="0"/>
              <a:t>常用数学函数</a:t>
            </a:r>
            <a:endParaRPr kumimoji="1" lang="zh-CN" altLang="en-US" dirty="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276872"/>
            <a:ext cx="6840760" cy="420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91745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Matlab</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常用资料</a:t>
            </a:r>
            <a:endParaRPr kumimoji="1" lang="zh-CN" altLang="en-US" b="1" spc="50" dirty="0">
              <a:ln w="11430"/>
              <a:solidFill>
                <a:srgbClr val="FF0000"/>
              </a:solidFill>
              <a:effectLst>
                <a:outerShdw blurRad="76200" dist="50800" dir="5400000" algn="tl" rotWithShape="0">
                  <a:srgbClr val="000000">
                    <a:alpha val="65000"/>
                  </a:srgbClr>
                </a:outerShdw>
              </a:effectLst>
            </a:endParaRPr>
          </a:p>
        </p:txBody>
      </p:sp>
      <p:sp>
        <p:nvSpPr>
          <p:cNvPr id="3" name="内容占位符 2"/>
          <p:cNvSpPr>
            <a:spLocks noGrp="1"/>
          </p:cNvSpPr>
          <p:nvPr>
            <p:ph idx="1"/>
          </p:nvPr>
        </p:nvSpPr>
        <p:spPr/>
        <p:txBody>
          <a:bodyPr/>
          <a:lstStyle/>
          <a:p>
            <a:r>
              <a:rPr kumimoji="1" lang="zh-CN" altLang="en-US" dirty="0" smtClean="0"/>
              <a:t>常用逻辑函数</a:t>
            </a:r>
            <a:endParaRPr kumimoji="1" lang="zh-CN" alt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636912"/>
            <a:ext cx="7561627" cy="315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231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a:t>
            </a:r>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1.1</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图像概述</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340768"/>
            <a:ext cx="8147248" cy="4968552"/>
          </a:xfrm>
        </p:spPr>
        <p:txBody>
          <a:bodyPr/>
          <a:lstStyle/>
          <a:p>
            <a:r>
              <a:rPr kumimoji="1" lang="zh-CN" altLang="en-US" dirty="0" smtClean="0"/>
              <a:t>不同类型的图像</a:t>
            </a:r>
            <a:endParaRPr kumimoji="1" lang="en-US" altLang="zh-CN" dirty="0" smtClean="0"/>
          </a:p>
          <a:p>
            <a:pPr marL="914400" lvl="1" indent="-514350">
              <a:lnSpc>
                <a:spcPct val="150000"/>
              </a:lnSpc>
              <a:buFont typeface="+mj-lt"/>
              <a:buAutoNum type="arabicPeriod"/>
            </a:pPr>
            <a:r>
              <a:rPr kumimoji="1" lang="zh-CN" altLang="en-US" dirty="0" smtClean="0"/>
              <a:t>彩色图像</a:t>
            </a:r>
            <a:endParaRPr kumimoji="1" lang="en-US" altLang="zh-CN" dirty="0"/>
          </a:p>
          <a:p>
            <a:pPr marL="914400" lvl="1" indent="-514350">
              <a:lnSpc>
                <a:spcPct val="150000"/>
              </a:lnSpc>
              <a:buFont typeface="+mj-lt"/>
              <a:buAutoNum type="arabicPeriod"/>
            </a:pPr>
            <a:r>
              <a:rPr kumimoji="1" lang="zh-CN" altLang="en-US" dirty="0" smtClean="0"/>
              <a:t>多光谱图像</a:t>
            </a:r>
            <a:endParaRPr kumimoji="1" lang="en-US" altLang="zh-CN" dirty="0" smtClean="0"/>
          </a:p>
          <a:p>
            <a:pPr marL="914400" lvl="1" indent="-514350">
              <a:lnSpc>
                <a:spcPct val="150000"/>
              </a:lnSpc>
              <a:buFont typeface="+mj-lt"/>
              <a:buAutoNum type="arabicPeriod"/>
            </a:pPr>
            <a:r>
              <a:rPr kumimoji="1" lang="zh-CN" altLang="en-US" dirty="0" smtClean="0"/>
              <a:t>立体图像</a:t>
            </a:r>
            <a:endParaRPr kumimoji="1" lang="en-US" altLang="zh-CN" dirty="0" smtClean="0"/>
          </a:p>
          <a:p>
            <a:pPr marL="914400" lvl="1" indent="-514350">
              <a:lnSpc>
                <a:spcPct val="150000"/>
              </a:lnSpc>
              <a:buFont typeface="+mj-lt"/>
              <a:buAutoNum type="arabicPeriod"/>
            </a:pPr>
            <a:r>
              <a:rPr kumimoji="1" lang="zh-CN" altLang="en-US" dirty="0" smtClean="0"/>
              <a:t>序列图像</a:t>
            </a:r>
            <a:endParaRPr kumimoji="1" lang="en-US" altLang="zh-CN" dirty="0" smtClean="0"/>
          </a:p>
          <a:p>
            <a:pPr marL="914400" lvl="1" indent="-514350">
              <a:lnSpc>
                <a:spcPct val="150000"/>
              </a:lnSpc>
              <a:buFont typeface="+mj-lt"/>
              <a:buAutoNum type="arabicPeriod"/>
            </a:pPr>
            <a:r>
              <a:rPr kumimoji="1" lang="zh-CN" altLang="en-US" dirty="0" smtClean="0"/>
              <a:t>投影重建图像</a:t>
            </a:r>
            <a:endParaRPr kumimoji="1" lang="en-US" altLang="zh-CN" dirty="0" smtClean="0"/>
          </a:p>
          <a:p>
            <a:pPr marL="914400" lvl="1" indent="-514350">
              <a:lnSpc>
                <a:spcPct val="150000"/>
              </a:lnSpc>
              <a:buFont typeface="+mj-lt"/>
              <a:buAutoNum type="arabicPeriod"/>
            </a:pPr>
            <a:r>
              <a:rPr kumimoji="1" lang="zh-CN" altLang="en-US" dirty="0" smtClean="0"/>
              <a:t>合成图像</a:t>
            </a:r>
            <a:endParaRPr kumimoji="1" lang="en-US" altLang="zh-CN" dirty="0" smtClean="0"/>
          </a:p>
        </p:txBody>
      </p:sp>
      <p:sp>
        <p:nvSpPr>
          <p:cNvPr id="4" name="日期占位符 3"/>
          <p:cNvSpPr>
            <a:spLocks noGrp="1"/>
          </p:cNvSpPr>
          <p:nvPr>
            <p:ph type="dt" sz="half" idx="10"/>
          </p:nvPr>
        </p:nvSpPr>
        <p:spPr/>
        <p:txBody>
          <a:bodyPr/>
          <a:lstStyle/>
          <a:p>
            <a:pPr>
              <a:defRPr/>
            </a:pPr>
            <a:fld id="{D588060C-89E1-DE46-A5C4-05E9D930829A}" type="datetime1">
              <a:rPr lang="zh-CN" altLang="en-US" smtClean="0"/>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8</a:t>
            </a:fld>
            <a:endParaRPr lang="zh-CN" altLang="en-US"/>
          </a:p>
        </p:txBody>
      </p:sp>
      <p:grpSp>
        <p:nvGrpSpPr>
          <p:cNvPr id="16" name="Group 20"/>
          <p:cNvGrpSpPr>
            <a:grpSpLocks/>
          </p:cNvGrpSpPr>
          <p:nvPr/>
        </p:nvGrpSpPr>
        <p:grpSpPr bwMode="auto">
          <a:xfrm>
            <a:off x="3216275" y="1988840"/>
            <a:ext cx="5927725" cy="1727200"/>
            <a:chOff x="1777" y="2886"/>
            <a:chExt cx="3734" cy="1088"/>
          </a:xfrm>
        </p:grpSpPr>
        <p:sp>
          <p:nvSpPr>
            <p:cNvPr id="17" name="Rectangle 10"/>
            <p:cNvSpPr>
              <a:spLocks noChangeArrowheads="1"/>
            </p:cNvSpPr>
            <p:nvPr/>
          </p:nvSpPr>
          <p:spPr bwMode="auto">
            <a:xfrm>
              <a:off x="2310" y="2922"/>
              <a:ext cx="26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sz="2800" dirty="0">
                  <a:solidFill>
                    <a:srgbClr val="FF0000"/>
                  </a:solidFill>
                  <a:latin typeface="楷体_GB2312" charset="0"/>
                  <a:ea typeface="楷体_GB2312" charset="0"/>
                  <a:cs typeface="楷体_GB2312" charset="0"/>
                </a:rPr>
                <a:t>彩色图像及其三个分量图 </a:t>
              </a:r>
            </a:p>
          </p:txBody>
        </p:sp>
        <p:pic>
          <p:nvPicPr>
            <p:cNvPr id="1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 y="3267"/>
              <a:ext cx="3734"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9"/>
            <p:cNvSpPr>
              <a:spLocks noChangeArrowheads="1"/>
            </p:cNvSpPr>
            <p:nvPr/>
          </p:nvSpPr>
          <p:spPr bwMode="auto">
            <a:xfrm>
              <a:off x="1791" y="2886"/>
              <a:ext cx="3720" cy="1088"/>
            </a:xfrm>
            <a:prstGeom prst="rect">
              <a:avLst/>
            </a:prstGeom>
            <a:noFill/>
            <a:ln w="38100" cmpd="dbl">
              <a:solidFill>
                <a:srgbClr val="FF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spcBef>
                  <a:spcPct val="20000"/>
                </a:spcBef>
                <a:buFontTx/>
                <a:buChar char="•"/>
              </a:pPr>
              <a:endParaRPr lang="zh-CN" altLang="en-US"/>
            </a:p>
          </p:txBody>
        </p:sp>
      </p:grpSp>
      <p:pic>
        <p:nvPicPr>
          <p:cNvPr id="20" name="Picture 8" descr="http://www.zonline.com.cn/upload/051027232147851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3933056"/>
            <a:ext cx="3379865" cy="224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8825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89D1D9AC-E8F9-7344-8BDC-B5DF1E8D27C8}" type="datetime1">
              <a:rPr lang="zh-CN" altLang="en-US" smtClean="0"/>
              <a:t>16/8/31</a:t>
            </a:fld>
            <a:endParaRPr lang="zh-CN" altLang="en-US"/>
          </a:p>
        </p:txBody>
      </p:sp>
      <p:sp>
        <p:nvSpPr>
          <p:cNvPr id="3" name="页脚占位符 2"/>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1</a:t>
            </a:r>
            <a:r>
              <a:rPr lang="zh-CN" altLang="en-US" smtClean="0"/>
              <a:t>讲</a:t>
            </a:r>
            <a:endParaRPr lang="zh-CN" altLang="en-US"/>
          </a:p>
        </p:txBody>
      </p:sp>
      <p:sp>
        <p:nvSpPr>
          <p:cNvPr id="4" name="幻灯片编号占位符 3"/>
          <p:cNvSpPr>
            <a:spLocks noGrp="1"/>
          </p:cNvSpPr>
          <p:nvPr>
            <p:ph type="sldNum" sz="quarter" idx="12"/>
          </p:nvPr>
        </p:nvSpPr>
        <p:spPr/>
        <p:txBody>
          <a:bodyPr/>
          <a:lstStyle/>
          <a:p>
            <a:pPr>
              <a:defRPr/>
            </a:pPr>
            <a:fld id="{3AEE19B0-8EEA-42B8-93F2-7F04AB43969F}" type="slidenum">
              <a:rPr lang="zh-CN" altLang="en-US" smtClean="0"/>
              <a:pPr>
                <a:defRPr/>
              </a:pPr>
              <a:t>9</a:t>
            </a:fld>
            <a:endParaRPr lang="zh-CN" altLang="en-US"/>
          </a:p>
        </p:txBody>
      </p:sp>
      <p:pic>
        <p:nvPicPr>
          <p:cNvPr id="5" name="Picture 2" descr="E:\华中科技大学\讲授课程\图象视频课程\数字图象处理\13电信图像\3d立体画\邮箱.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14400"/>
            <a:ext cx="5934075"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33557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爆光.thmx</Template>
  <TotalTime>2776</TotalTime>
  <Words>3626</Words>
  <Application>Microsoft Macintosh PowerPoint</Application>
  <PresentationFormat>全屏显示(4:3)</PresentationFormat>
  <Paragraphs>767</Paragraphs>
  <Slides>74</Slides>
  <Notes>0</Notes>
  <HiddenSlides>0</HiddenSlides>
  <MMClips>3</MMClips>
  <ScaleCrop>false</ScaleCrop>
  <HeadingPairs>
    <vt:vector size="6" baseType="variant">
      <vt:variant>
        <vt:lpstr>主题</vt:lpstr>
      </vt:variant>
      <vt:variant>
        <vt:i4>1</vt:i4>
      </vt:variant>
      <vt:variant>
        <vt:lpstr>嵌入的 OLE 服务器</vt:lpstr>
      </vt:variant>
      <vt:variant>
        <vt:i4>3</vt:i4>
      </vt:variant>
      <vt:variant>
        <vt:lpstr>幻灯片标题</vt:lpstr>
      </vt:variant>
      <vt:variant>
        <vt:i4>74</vt:i4>
      </vt:variant>
    </vt:vector>
  </HeadingPairs>
  <TitlesOfParts>
    <vt:vector size="78" baseType="lpstr">
      <vt:lpstr>Office 主题</vt:lpstr>
      <vt:lpstr>PBrush</vt:lpstr>
      <vt:lpstr>Equation</vt:lpstr>
      <vt:lpstr>文档</vt:lpstr>
      <vt:lpstr>PowerPoint 演示文稿</vt:lpstr>
      <vt:lpstr>你认识数字图像吗？</vt:lpstr>
      <vt:lpstr>PowerPoint 演示文稿</vt:lpstr>
      <vt:lpstr>§1.1图像概述</vt:lpstr>
      <vt:lpstr>§1.1图像概述</vt:lpstr>
      <vt:lpstr>§1.1图像概述</vt:lpstr>
      <vt:lpstr>§1.1图像概述</vt:lpstr>
      <vt:lpstr>§1.1图像概述</vt:lpstr>
      <vt:lpstr>PowerPoint 演示文稿</vt:lpstr>
      <vt:lpstr>§1.2图像工程概述</vt:lpstr>
      <vt:lpstr>§1.2图像工程概述</vt:lpstr>
      <vt:lpstr>§1.2图像工程概述</vt:lpstr>
      <vt:lpstr>§1.2图像工程概述</vt:lpstr>
      <vt:lpstr>§1.2图像工程概述</vt:lpstr>
      <vt:lpstr>§1.2图像工程概述</vt:lpstr>
      <vt:lpstr>§1.3图像表示与显示</vt:lpstr>
      <vt:lpstr>§1.3图像表示与显示</vt:lpstr>
      <vt:lpstr>§1.3图像表示与显示</vt:lpstr>
      <vt:lpstr>§1.3图像表示与显示</vt:lpstr>
      <vt:lpstr>§1.4图像存储与格式</vt:lpstr>
      <vt:lpstr>§1.4图像存储与格式</vt:lpstr>
      <vt:lpstr>§1.5图像处理基本方法</vt:lpstr>
      <vt:lpstr>§1.5图像处理基本方法</vt:lpstr>
      <vt:lpstr>§1.5图像处理基本方法</vt:lpstr>
      <vt:lpstr>§1.5图像处理基本方法</vt:lpstr>
      <vt:lpstr>§1.6图像处理技术的应用</vt:lpstr>
      <vt:lpstr>§1.6图像处理技术的应用</vt:lpstr>
      <vt:lpstr>§1.6图像处理技术的应用</vt:lpstr>
      <vt:lpstr>§1.6图像处理技术的应用</vt:lpstr>
      <vt:lpstr>§1.6图像处理技术的应用</vt:lpstr>
      <vt:lpstr>§1.6图像处理技术的应用</vt:lpstr>
      <vt:lpstr>§1.6图像处理技术的应用</vt:lpstr>
      <vt:lpstr>§1.7国内外相关会议与期刊</vt:lpstr>
      <vt:lpstr>§1.7国内外相关会议与期刊</vt:lpstr>
      <vt:lpstr>§1.7国内外相关会议与期刊</vt:lpstr>
      <vt:lpstr>§1.7国内外相关会议与期刊</vt:lpstr>
      <vt:lpstr>§1.8教材、课堂、实验、考核</vt:lpstr>
      <vt:lpstr>§1.8教材、课堂、实验、考核</vt:lpstr>
      <vt:lpstr>§1.8教材、课堂、实验、考核</vt:lpstr>
      <vt:lpstr>本讲学习目标</vt:lpstr>
      <vt:lpstr>课堂实验</vt:lpstr>
      <vt:lpstr>¶1.1matlab概况</vt:lpstr>
      <vt:lpstr>¶1.1matlab概况</vt:lpstr>
      <vt:lpstr>¶1.2matlab主要功能</vt:lpstr>
      <vt:lpstr>¶1.2matlab主要功能</vt:lpstr>
      <vt:lpstr>¶1.2matlab主要功能</vt:lpstr>
      <vt:lpstr>¶1.3matlab操作界面</vt:lpstr>
      <vt:lpstr>¶1.3matlab操作界面</vt:lpstr>
      <vt:lpstr>¶1.4matlab搜索路径</vt:lpstr>
      <vt:lpstr>¶1.5matlab帮助功能</vt:lpstr>
      <vt:lpstr>¶1.6matlab变量和数据操作</vt:lpstr>
      <vt:lpstr>¶1.6matlab变量和数据操作</vt:lpstr>
      <vt:lpstr>¶1.6matlab变量和数据操作</vt:lpstr>
      <vt:lpstr>¶1.6matlab变量和数据操作</vt:lpstr>
      <vt:lpstr>¶1.6matlab变量和数据操作</vt:lpstr>
      <vt:lpstr>¶1.7matlab基本运算</vt:lpstr>
      <vt:lpstr>¶1.7matlab基本运算</vt:lpstr>
      <vt:lpstr>¶1.7matlab基本运算</vt:lpstr>
      <vt:lpstr>¶1.7matlab基本运算</vt:lpstr>
      <vt:lpstr>¶1.8matlab编程-M文件</vt:lpstr>
      <vt:lpstr>¶1.9matlab编程-顺序程序结构</vt:lpstr>
      <vt:lpstr>¶1.10matlab编程-选择结构</vt:lpstr>
      <vt:lpstr>¶1.11matlab编程-循环结构</vt:lpstr>
      <vt:lpstr>¶1.12matlab编程-函数</vt:lpstr>
      <vt:lpstr>¶1.13matlab编程-程序调试</vt:lpstr>
      <vt:lpstr>¶1.14matlab编程-程序优化</vt:lpstr>
      <vt:lpstr>¶1.15matlab图像的输入和输出</vt:lpstr>
      <vt:lpstr>¶1.15matlab图像的输入和输出</vt:lpstr>
      <vt:lpstr>¶1.15matlab图像的输入和输出</vt:lpstr>
      <vt:lpstr>课堂实验</vt:lpstr>
      <vt:lpstr>课后作业</vt:lpstr>
      <vt:lpstr>Matlab常用资料</vt:lpstr>
      <vt:lpstr>Matlab常用资料</vt:lpstr>
      <vt:lpstr>Matlab常用资料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hark</cp:lastModifiedBy>
  <cp:revision>223</cp:revision>
  <dcterms:created xsi:type="dcterms:W3CDTF">2013-10-30T09:04:50Z</dcterms:created>
  <dcterms:modified xsi:type="dcterms:W3CDTF">2016-08-31T15:06:16Z</dcterms:modified>
</cp:coreProperties>
</file>